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5" r:id="rId1"/>
  </p:sldMasterIdLst>
  <p:notesMasterIdLst>
    <p:notesMasterId r:id="rId27"/>
  </p:notesMasterIdLst>
  <p:handoutMasterIdLst>
    <p:handoutMasterId r:id="rId28"/>
  </p:handoutMasterIdLst>
  <p:sldIdLst>
    <p:sldId id="256" r:id="rId2"/>
    <p:sldId id="257" r:id="rId3"/>
    <p:sldId id="258" r:id="rId4"/>
    <p:sldId id="259" r:id="rId5"/>
    <p:sldId id="260" r:id="rId6"/>
    <p:sldId id="267" r:id="rId7"/>
    <p:sldId id="261" r:id="rId8"/>
    <p:sldId id="268" r:id="rId9"/>
    <p:sldId id="269" r:id="rId10"/>
    <p:sldId id="270" r:id="rId11"/>
    <p:sldId id="271" r:id="rId12"/>
    <p:sldId id="262" r:id="rId13"/>
    <p:sldId id="263" r:id="rId14"/>
    <p:sldId id="264" r:id="rId15"/>
    <p:sldId id="265" r:id="rId16"/>
    <p:sldId id="266"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030" autoAdjust="0"/>
  </p:normalViewPr>
  <p:slideViewPr>
    <p:cSldViewPr snapToGrid="0">
      <p:cViewPr varScale="1">
        <p:scale>
          <a:sx n="81" d="100"/>
          <a:sy n="81" d="100"/>
        </p:scale>
        <p:origin x="662" y="67"/>
      </p:cViewPr>
      <p:guideLst/>
    </p:cSldViewPr>
  </p:slideViewPr>
  <p:notesTextViewPr>
    <p:cViewPr>
      <p:scale>
        <a:sx n="1" d="1"/>
        <a:sy n="1" d="1"/>
      </p:scale>
      <p:origin x="0" y="0"/>
    </p:cViewPr>
  </p:notesTextViewPr>
  <p:notesViewPr>
    <p:cSldViewPr snapToGrid="0">
      <p:cViewPr varScale="1">
        <p:scale>
          <a:sx n="124" d="100"/>
          <a:sy n="124" d="100"/>
        </p:scale>
        <p:origin x="495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itian Yu" userId="921ff10576cd779f" providerId="LiveId" clId="{5DAD4CF3-0B09-4BE2-8CC1-1A67504CF469}"/>
    <pc:docChg chg="undo redo custSel addSld delSld modSld">
      <pc:chgData name="Haitian Yu" userId="921ff10576cd779f" providerId="LiveId" clId="{5DAD4CF3-0B09-4BE2-8CC1-1A67504CF469}" dt="2018-04-12T18:38:49.245" v="33000"/>
      <pc:docMkLst>
        <pc:docMk/>
      </pc:docMkLst>
      <pc:sldChg chg="modNotesTx">
        <pc:chgData name="Haitian Yu" userId="921ff10576cd779f" providerId="LiveId" clId="{5DAD4CF3-0B09-4BE2-8CC1-1A67504CF469}" dt="2018-04-12T03:42:55.763" v="4390" actId="20577"/>
        <pc:sldMkLst>
          <pc:docMk/>
          <pc:sldMk cId="2891286125" sldId="256"/>
        </pc:sldMkLst>
      </pc:sldChg>
      <pc:sldChg chg="addSp modSp modNotesTx">
        <pc:chgData name="Haitian Yu" userId="921ff10576cd779f" providerId="LiveId" clId="{5DAD4CF3-0B09-4BE2-8CC1-1A67504CF469}" dt="2018-04-12T04:12:44.801" v="9898" actId="20577"/>
        <pc:sldMkLst>
          <pc:docMk/>
          <pc:sldMk cId="1209346933" sldId="257"/>
        </pc:sldMkLst>
        <pc:spChg chg="add mod">
          <ac:chgData name="Haitian Yu" userId="921ff10576cd779f" providerId="LiveId" clId="{5DAD4CF3-0B09-4BE2-8CC1-1A67504CF469}" dt="2018-04-12T03:46:35.869" v="5189" actId="20577"/>
          <ac:spMkLst>
            <pc:docMk/>
            <pc:sldMk cId="1209346933" sldId="257"/>
            <ac:spMk id="10" creationId="{5A8AFCD0-FC8C-401D-B44B-23E957F304DB}"/>
          </ac:spMkLst>
        </pc:spChg>
      </pc:sldChg>
      <pc:sldChg chg="modSp modNotesTx">
        <pc:chgData name="Haitian Yu" userId="921ff10576cd779f" providerId="LiveId" clId="{5DAD4CF3-0B09-4BE2-8CC1-1A67504CF469}" dt="2018-04-12T04:13:01.305" v="9972" actId="20577"/>
        <pc:sldMkLst>
          <pc:docMk/>
          <pc:sldMk cId="1252329919" sldId="258"/>
        </pc:sldMkLst>
        <pc:spChg chg="mod">
          <ac:chgData name="Haitian Yu" userId="921ff10576cd779f" providerId="LiveId" clId="{5DAD4CF3-0B09-4BE2-8CC1-1A67504CF469}" dt="2018-04-12T02:15:55.167" v="1518" actId="1076"/>
          <ac:spMkLst>
            <pc:docMk/>
            <pc:sldMk cId="1252329919" sldId="258"/>
            <ac:spMk id="3" creationId="{FDFB18BD-A2DF-429E-A190-DF68D2BFB6E8}"/>
          </ac:spMkLst>
        </pc:spChg>
      </pc:sldChg>
      <pc:sldChg chg="modSp modNotesTx">
        <pc:chgData name="Haitian Yu" userId="921ff10576cd779f" providerId="LiveId" clId="{5DAD4CF3-0B09-4BE2-8CC1-1A67504CF469}" dt="2018-04-12T04:46:12.049" v="13126" actId="20577"/>
        <pc:sldMkLst>
          <pc:docMk/>
          <pc:sldMk cId="1342250236" sldId="259"/>
        </pc:sldMkLst>
        <pc:spChg chg="mod">
          <ac:chgData name="Haitian Yu" userId="921ff10576cd779f" providerId="LiveId" clId="{5DAD4CF3-0B09-4BE2-8CC1-1A67504CF469}" dt="2018-04-12T02:31:12.097" v="2140" actId="20577"/>
          <ac:spMkLst>
            <pc:docMk/>
            <pc:sldMk cId="1342250236" sldId="259"/>
            <ac:spMk id="3" creationId="{CED98136-1784-4A4A-9AB1-A1010BCCB147}"/>
          </ac:spMkLst>
        </pc:spChg>
        <pc:spChg chg="mod">
          <ac:chgData name="Haitian Yu" userId="921ff10576cd779f" providerId="LiveId" clId="{5DAD4CF3-0B09-4BE2-8CC1-1A67504CF469}" dt="2018-04-12T02:31:28.999" v="2146" actId="20577"/>
          <ac:spMkLst>
            <pc:docMk/>
            <pc:sldMk cId="1342250236" sldId="259"/>
            <ac:spMk id="5" creationId="{1C114CDC-EB80-4B55-8E1A-2F642450E160}"/>
          </ac:spMkLst>
        </pc:spChg>
      </pc:sldChg>
      <pc:sldChg chg="addSp modSp modNotesTx">
        <pc:chgData name="Haitian Yu" userId="921ff10576cd779f" providerId="LiveId" clId="{5DAD4CF3-0B09-4BE2-8CC1-1A67504CF469}" dt="2018-04-12T15:47:17.199" v="32980" actId="20577"/>
        <pc:sldMkLst>
          <pc:docMk/>
          <pc:sldMk cId="985715311" sldId="260"/>
        </pc:sldMkLst>
        <pc:spChg chg="mod">
          <ac:chgData name="Haitian Yu" userId="921ff10576cd779f" providerId="LiveId" clId="{5DAD4CF3-0B09-4BE2-8CC1-1A67504CF469}" dt="2018-04-12T01:53:30.398" v="888" actId="1076"/>
          <ac:spMkLst>
            <pc:docMk/>
            <pc:sldMk cId="985715311" sldId="260"/>
            <ac:spMk id="3" creationId="{F3FE95A8-40CA-4FEC-B78E-A573DB0CCAD3}"/>
          </ac:spMkLst>
        </pc:spChg>
        <pc:picChg chg="add mod">
          <ac:chgData name="Haitian Yu" userId="921ff10576cd779f" providerId="LiveId" clId="{5DAD4CF3-0B09-4BE2-8CC1-1A67504CF469}" dt="2018-04-12T01:53:26.019" v="887" actId="1037"/>
          <ac:picMkLst>
            <pc:docMk/>
            <pc:sldMk cId="985715311" sldId="260"/>
            <ac:picMk id="5" creationId="{C3BB4F34-C93D-4AD5-AF00-62D2B130042B}"/>
          </ac:picMkLst>
        </pc:picChg>
        <pc:picChg chg="add mod">
          <ac:chgData name="Haitian Yu" userId="921ff10576cd779f" providerId="LiveId" clId="{5DAD4CF3-0B09-4BE2-8CC1-1A67504CF469}" dt="2018-04-12T01:53:26.019" v="887" actId="1037"/>
          <ac:picMkLst>
            <pc:docMk/>
            <pc:sldMk cId="985715311" sldId="260"/>
            <ac:picMk id="6" creationId="{00A49710-F5F2-4005-AB5B-FFCE1288813C}"/>
          </ac:picMkLst>
        </pc:picChg>
      </pc:sldChg>
      <pc:sldChg chg="modSp modNotesTx">
        <pc:chgData name="Haitian Yu" userId="921ff10576cd779f" providerId="LiveId" clId="{5DAD4CF3-0B09-4BE2-8CC1-1A67504CF469}" dt="2018-04-12T13:35:10.492" v="19561" actId="20577"/>
        <pc:sldMkLst>
          <pc:docMk/>
          <pc:sldMk cId="1213986683" sldId="261"/>
        </pc:sldMkLst>
        <pc:spChg chg="mod">
          <ac:chgData name="Haitian Yu" userId="921ff10576cd779f" providerId="LiveId" clId="{5DAD4CF3-0B09-4BE2-8CC1-1A67504CF469}" dt="2018-04-12T13:35:10.492" v="19561" actId="20577"/>
          <ac:spMkLst>
            <pc:docMk/>
            <pc:sldMk cId="1213986683" sldId="261"/>
            <ac:spMk id="3" creationId="{56964152-677F-416D-A2BD-5B985B293BA9}"/>
          </ac:spMkLst>
        </pc:spChg>
      </pc:sldChg>
      <pc:sldChg chg="addSp delSp modSp modNotesTx">
        <pc:chgData name="Haitian Yu" userId="921ff10576cd779f" providerId="LiveId" clId="{5DAD4CF3-0B09-4BE2-8CC1-1A67504CF469}" dt="2018-04-12T14:30:01.918" v="29748" actId="20577"/>
        <pc:sldMkLst>
          <pc:docMk/>
          <pc:sldMk cId="63630248" sldId="262"/>
        </pc:sldMkLst>
        <pc:spChg chg="mod">
          <ac:chgData name="Haitian Yu" userId="921ff10576cd779f" providerId="LiveId" clId="{5DAD4CF3-0B09-4BE2-8CC1-1A67504CF469}" dt="2018-04-12T02:54:47.553" v="3817" actId="20577"/>
          <ac:spMkLst>
            <pc:docMk/>
            <pc:sldMk cId="63630248" sldId="262"/>
            <ac:spMk id="3" creationId="{75561E2B-9A41-4A18-985F-628407DA06E0}"/>
          </ac:spMkLst>
        </pc:spChg>
        <pc:spChg chg="del mod">
          <ac:chgData name="Haitian Yu" userId="921ff10576cd779f" providerId="LiveId" clId="{5DAD4CF3-0B09-4BE2-8CC1-1A67504CF469}" dt="2018-04-12T02:37:22.920" v="2276" actId="478"/>
          <ac:spMkLst>
            <pc:docMk/>
            <pc:sldMk cId="63630248" sldId="262"/>
            <ac:spMk id="5" creationId="{7074BA07-0BD4-41B1-9590-4D78180DE2D3}"/>
          </ac:spMkLst>
        </pc:spChg>
        <pc:spChg chg="add mod">
          <ac:chgData name="Haitian Yu" userId="921ff10576cd779f" providerId="LiveId" clId="{5DAD4CF3-0B09-4BE2-8CC1-1A67504CF469}" dt="2018-04-12T02:47:30.831" v="3165" actId="1076"/>
          <ac:spMkLst>
            <pc:docMk/>
            <pc:sldMk cId="63630248" sldId="262"/>
            <ac:spMk id="6" creationId="{4EFB5D43-86DB-43CE-BA9C-88BC8978594A}"/>
          </ac:spMkLst>
        </pc:spChg>
      </pc:sldChg>
      <pc:sldChg chg="addSp delSp modSp modNotesTx">
        <pc:chgData name="Haitian Yu" userId="921ff10576cd779f" providerId="LiveId" clId="{5DAD4CF3-0B09-4BE2-8CC1-1A67504CF469}" dt="2018-04-12T14:36:44.474" v="31355" actId="20577"/>
        <pc:sldMkLst>
          <pc:docMk/>
          <pc:sldMk cId="4003454041" sldId="263"/>
        </pc:sldMkLst>
        <pc:spChg chg="del">
          <ac:chgData name="Haitian Yu" userId="921ff10576cd779f" providerId="LiveId" clId="{5DAD4CF3-0B09-4BE2-8CC1-1A67504CF469}" dt="2018-04-12T01:54:02.639" v="889" actId="478"/>
          <ac:spMkLst>
            <pc:docMk/>
            <pc:sldMk cId="4003454041" sldId="263"/>
            <ac:spMk id="3" creationId="{7F733766-526F-4F00-85CB-CBC4BA955E12}"/>
          </ac:spMkLst>
        </pc:spChg>
        <pc:spChg chg="add mod">
          <ac:chgData name="Haitian Yu" userId="921ff10576cd779f" providerId="LiveId" clId="{5DAD4CF3-0B09-4BE2-8CC1-1A67504CF469}" dt="2018-04-12T02:52:17.209" v="3593" actId="1076"/>
          <ac:spMkLst>
            <pc:docMk/>
            <pc:sldMk cId="4003454041" sldId="263"/>
            <ac:spMk id="6" creationId="{2307BF7C-DA20-4AEA-A551-B0F110D94913}"/>
          </ac:spMkLst>
        </pc:spChg>
        <pc:spChg chg="add mod">
          <ac:chgData name="Haitian Yu" userId="921ff10576cd779f" providerId="LiveId" clId="{5DAD4CF3-0B09-4BE2-8CC1-1A67504CF469}" dt="2018-04-12T02:12:03.306" v="1493" actId="1076"/>
          <ac:spMkLst>
            <pc:docMk/>
            <pc:sldMk cId="4003454041" sldId="263"/>
            <ac:spMk id="9" creationId="{E61045DE-35EA-4978-8EFA-EEA022B87BA5}"/>
          </ac:spMkLst>
        </pc:spChg>
        <pc:spChg chg="add mod">
          <ac:chgData name="Haitian Yu" userId="921ff10576cd779f" providerId="LiveId" clId="{5DAD4CF3-0B09-4BE2-8CC1-1A67504CF469}" dt="2018-04-12T02:12:03.306" v="1493" actId="1076"/>
          <ac:spMkLst>
            <pc:docMk/>
            <pc:sldMk cId="4003454041" sldId="263"/>
            <ac:spMk id="10" creationId="{BB529FE4-0A00-4C31-9C40-C59B4E674ACC}"/>
          </ac:spMkLst>
        </pc:spChg>
        <pc:graphicFrameChg chg="add del">
          <ac:chgData name="Haitian Yu" userId="921ff10576cd779f" providerId="LiveId" clId="{5DAD4CF3-0B09-4BE2-8CC1-1A67504CF469}" dt="2018-04-12T02:11:18.865" v="1481" actId="1076"/>
          <ac:graphicFrameMkLst>
            <pc:docMk/>
            <pc:sldMk cId="4003454041" sldId="263"/>
            <ac:graphicFrameMk id="11" creationId="{ABFF4DDC-BD62-4E66-A903-9A521E07ACB2}"/>
          </ac:graphicFrameMkLst>
        </pc:graphicFrameChg>
        <pc:picChg chg="add del">
          <ac:chgData name="Haitian Yu" userId="921ff10576cd779f" providerId="LiveId" clId="{5DAD4CF3-0B09-4BE2-8CC1-1A67504CF469}" dt="2018-04-12T01:54:04.020" v="891" actId="1076"/>
          <ac:picMkLst>
            <pc:docMk/>
            <pc:sldMk cId="4003454041" sldId="263"/>
            <ac:picMk id="5" creationId="{4AE6A3DE-A91B-44F3-89C6-A36041CCA0D4}"/>
          </ac:picMkLst>
        </pc:picChg>
        <pc:picChg chg="add del mod">
          <ac:chgData name="Haitian Yu" userId="921ff10576cd779f" providerId="LiveId" clId="{5DAD4CF3-0B09-4BE2-8CC1-1A67504CF469}" dt="2018-04-12T02:11:17.594" v="1479" actId="478"/>
          <ac:picMkLst>
            <pc:docMk/>
            <pc:sldMk cId="4003454041" sldId="263"/>
            <ac:picMk id="7" creationId="{32218307-860C-4D53-994B-8D2D62BBCC91}"/>
          </ac:picMkLst>
        </pc:picChg>
        <pc:picChg chg="add mod">
          <ac:chgData name="Haitian Yu" userId="921ff10576cd779f" providerId="LiveId" clId="{5DAD4CF3-0B09-4BE2-8CC1-1A67504CF469}" dt="2018-04-12T02:12:03.306" v="1493" actId="1076"/>
          <ac:picMkLst>
            <pc:docMk/>
            <pc:sldMk cId="4003454041" sldId="263"/>
            <ac:picMk id="8" creationId="{D931770F-6100-4897-9AC6-40E3D5F2DEEE}"/>
          </ac:picMkLst>
        </pc:picChg>
        <pc:picChg chg="add mod">
          <ac:chgData name="Haitian Yu" userId="921ff10576cd779f" providerId="LiveId" clId="{5DAD4CF3-0B09-4BE2-8CC1-1A67504CF469}" dt="2018-04-12T02:12:03.306" v="1493" actId="1076"/>
          <ac:picMkLst>
            <pc:docMk/>
            <pc:sldMk cId="4003454041" sldId="263"/>
            <ac:picMk id="12" creationId="{DBA189E2-81E4-446E-96E0-F662488FEB03}"/>
          </ac:picMkLst>
        </pc:picChg>
      </pc:sldChg>
      <pc:sldChg chg="addSp delSp modSp modNotesTx">
        <pc:chgData name="Haitian Yu" userId="921ff10576cd779f" providerId="LiveId" clId="{5DAD4CF3-0B09-4BE2-8CC1-1A67504CF469}" dt="2018-04-12T14:40:50.678" v="32863" actId="20577"/>
        <pc:sldMkLst>
          <pc:docMk/>
          <pc:sldMk cId="4229233677" sldId="264"/>
        </pc:sldMkLst>
        <pc:spChg chg="del">
          <ac:chgData name="Haitian Yu" userId="921ff10576cd779f" providerId="LiveId" clId="{5DAD4CF3-0B09-4BE2-8CC1-1A67504CF469}" dt="2018-04-12T02:13:12.997" v="1498" actId="478"/>
          <ac:spMkLst>
            <pc:docMk/>
            <pc:sldMk cId="4229233677" sldId="264"/>
            <ac:spMk id="3" creationId="{D82C0D59-2B80-4B82-BB08-6DB8019FBB15}"/>
          </ac:spMkLst>
        </pc:spChg>
        <pc:spChg chg="add del">
          <ac:chgData name="Haitian Yu" userId="921ff10576cd779f" providerId="LiveId" clId="{5DAD4CF3-0B09-4BE2-8CC1-1A67504CF469}" dt="2018-04-12T02:13:11.157" v="1497" actId="1076"/>
          <ac:spMkLst>
            <pc:docMk/>
            <pc:sldMk cId="4229233677" sldId="264"/>
            <ac:spMk id="6" creationId="{AAAF28D6-4A8B-4F57-8079-38E9B404E2F8}"/>
          </ac:spMkLst>
        </pc:spChg>
        <pc:spChg chg="add del mod">
          <ac:chgData name="Haitian Yu" userId="921ff10576cd779f" providerId="LiveId" clId="{5DAD4CF3-0B09-4BE2-8CC1-1A67504CF469}" dt="2018-04-12T02:13:15.722" v="1500" actId="478"/>
          <ac:spMkLst>
            <pc:docMk/>
            <pc:sldMk cId="4229233677" sldId="264"/>
            <ac:spMk id="8" creationId="{A2AA739B-03A6-4851-A585-B08ACB2B994E}"/>
          </ac:spMkLst>
        </pc:spChg>
        <pc:spChg chg="add mod">
          <ac:chgData name="Haitian Yu" userId="921ff10576cd779f" providerId="LiveId" clId="{5DAD4CF3-0B09-4BE2-8CC1-1A67504CF469}" dt="2018-04-12T03:06:04.330" v="3888" actId="1076"/>
          <ac:spMkLst>
            <pc:docMk/>
            <pc:sldMk cId="4229233677" sldId="264"/>
            <ac:spMk id="9" creationId="{9A4787C7-BED9-4F5D-81CF-2233F779EBD4}"/>
          </ac:spMkLst>
        </pc:spChg>
        <pc:picChg chg="add mod">
          <ac:chgData name="Haitian Yu" userId="921ff10576cd779f" providerId="LiveId" clId="{5DAD4CF3-0B09-4BE2-8CC1-1A67504CF469}" dt="2018-04-12T03:19:45.525" v="4092" actId="1076"/>
          <ac:picMkLst>
            <pc:docMk/>
            <pc:sldMk cId="4229233677" sldId="264"/>
            <ac:picMk id="10" creationId="{A0D31000-0CF5-44AC-AD6E-DEF9E53C2E6D}"/>
          </ac:picMkLst>
        </pc:picChg>
        <pc:picChg chg="add del">
          <ac:chgData name="Haitian Yu" userId="921ff10576cd779f" providerId="LiveId" clId="{5DAD4CF3-0B09-4BE2-8CC1-1A67504CF469}" dt="2018-04-12T03:19:24.394" v="4087" actId="1076"/>
          <ac:picMkLst>
            <pc:docMk/>
            <pc:sldMk cId="4229233677" sldId="264"/>
            <ac:picMk id="9218" creationId="{F706C6AA-D0A6-4268-9450-7F97796E01B4}"/>
          </ac:picMkLst>
        </pc:picChg>
      </pc:sldChg>
      <pc:sldChg chg="addSp modSp modNotesTx">
        <pc:chgData name="Haitian Yu" userId="921ff10576cd779f" providerId="LiveId" clId="{5DAD4CF3-0B09-4BE2-8CC1-1A67504CF469}" dt="2018-04-12T14:41:52.235" v="32969" actId="20577"/>
        <pc:sldMkLst>
          <pc:docMk/>
          <pc:sldMk cId="2731714929" sldId="265"/>
        </pc:sldMkLst>
        <pc:spChg chg="mod">
          <ac:chgData name="Haitian Yu" userId="921ff10576cd779f" providerId="LiveId" clId="{5DAD4CF3-0B09-4BE2-8CC1-1A67504CF469}" dt="2018-04-12T03:08:01.844" v="3889" actId="14100"/>
          <ac:spMkLst>
            <pc:docMk/>
            <pc:sldMk cId="2731714929" sldId="265"/>
            <ac:spMk id="3" creationId="{00E8AF89-C320-4BEA-B85D-E40438F26A58}"/>
          </ac:spMkLst>
        </pc:spChg>
        <pc:picChg chg="add mod">
          <ac:chgData name="Haitian Yu" userId="921ff10576cd779f" providerId="LiveId" clId="{5DAD4CF3-0B09-4BE2-8CC1-1A67504CF469}" dt="2018-04-12T03:14:50.681" v="3929" actId="1076"/>
          <ac:picMkLst>
            <pc:docMk/>
            <pc:sldMk cId="2731714929" sldId="265"/>
            <ac:picMk id="5" creationId="{BE14C953-DAC6-4EA2-8C00-54F83D8F579A}"/>
          </ac:picMkLst>
        </pc:picChg>
        <pc:picChg chg="add mod">
          <ac:chgData name="Haitian Yu" userId="921ff10576cd779f" providerId="LiveId" clId="{5DAD4CF3-0B09-4BE2-8CC1-1A67504CF469}" dt="2018-04-12T03:14:48.651" v="3928" actId="1076"/>
          <ac:picMkLst>
            <pc:docMk/>
            <pc:sldMk cId="2731714929" sldId="265"/>
            <ac:picMk id="10242" creationId="{422B736A-8467-49D3-BABD-6BFF666D8F66}"/>
          </ac:picMkLst>
        </pc:picChg>
        <pc:picChg chg="add mod">
          <ac:chgData name="Haitian Yu" userId="921ff10576cd779f" providerId="LiveId" clId="{5DAD4CF3-0B09-4BE2-8CC1-1A67504CF469}" dt="2018-04-12T03:14:53.453" v="3930" actId="1076"/>
          <ac:picMkLst>
            <pc:docMk/>
            <pc:sldMk cId="2731714929" sldId="265"/>
            <ac:picMk id="10244" creationId="{C0202889-284A-49A1-A3E5-ACCF2B4DCFE0}"/>
          </ac:picMkLst>
        </pc:picChg>
        <pc:picChg chg="add mod">
          <ac:chgData name="Haitian Yu" userId="921ff10576cd779f" providerId="LiveId" clId="{5DAD4CF3-0B09-4BE2-8CC1-1A67504CF469}" dt="2018-04-12T03:14:45.712" v="3926" actId="1076"/>
          <ac:picMkLst>
            <pc:docMk/>
            <pc:sldMk cId="2731714929" sldId="265"/>
            <ac:picMk id="10246" creationId="{15E04544-002C-4F01-A5ED-6A70F75619D1}"/>
          </ac:picMkLst>
        </pc:picChg>
      </pc:sldChg>
      <pc:sldChg chg="modNotesTx">
        <pc:chgData name="Haitian Yu" userId="921ff10576cd779f" providerId="LiveId" clId="{5DAD4CF3-0B09-4BE2-8CC1-1A67504CF469}" dt="2018-04-12T15:33:14.296" v="32979" actId="20577"/>
        <pc:sldMkLst>
          <pc:docMk/>
          <pc:sldMk cId="194691438" sldId="266"/>
        </pc:sldMkLst>
      </pc:sldChg>
      <pc:sldChg chg="modSp modNotesTx">
        <pc:chgData name="Haitian Yu" userId="921ff10576cd779f" providerId="LiveId" clId="{5DAD4CF3-0B09-4BE2-8CC1-1A67504CF469}" dt="2018-04-12T15:50:04.839" v="32987" actId="20577"/>
        <pc:sldMkLst>
          <pc:docMk/>
          <pc:sldMk cId="615547283" sldId="268"/>
        </pc:sldMkLst>
        <pc:spChg chg="mod">
          <ac:chgData name="Haitian Yu" userId="921ff10576cd779f" providerId="LiveId" clId="{5DAD4CF3-0B09-4BE2-8CC1-1A67504CF469}" dt="2018-04-12T15:50:04.839" v="32987" actId="20577"/>
          <ac:spMkLst>
            <pc:docMk/>
            <pc:sldMk cId="615547283" sldId="268"/>
            <ac:spMk id="3" creationId="{74D96359-4FC8-4A86-B3D0-6CE14ECBE573}"/>
          </ac:spMkLst>
        </pc:spChg>
      </pc:sldChg>
      <pc:sldChg chg="addSp delSp modSp modNotesTx">
        <pc:chgData name="Haitian Yu" userId="921ff10576cd779f" providerId="LiveId" clId="{5DAD4CF3-0B09-4BE2-8CC1-1A67504CF469}" dt="2018-04-12T18:09:45.929" v="32996" actId="20577"/>
        <pc:sldMkLst>
          <pc:docMk/>
          <pc:sldMk cId="3071772156" sldId="269"/>
        </pc:sldMkLst>
        <pc:spChg chg="add mod">
          <ac:chgData name="Haitian Yu" userId="921ff10576cd779f" providerId="LiveId" clId="{5DAD4CF3-0B09-4BE2-8CC1-1A67504CF469}" dt="2018-04-12T18:09:38.592" v="32990" actId="20577"/>
          <ac:spMkLst>
            <pc:docMk/>
            <pc:sldMk cId="3071772156" sldId="269"/>
            <ac:spMk id="13" creationId="{E13F66BD-2421-4E2F-846D-DDA47B064B1B}"/>
          </ac:spMkLst>
        </pc:spChg>
        <pc:spChg chg="mod">
          <ac:chgData name="Haitian Yu" userId="921ff10576cd779f" providerId="LiveId" clId="{5DAD4CF3-0B09-4BE2-8CC1-1A67504CF469}" dt="2018-04-12T18:09:40.817" v="32993" actId="20577"/>
          <ac:spMkLst>
            <pc:docMk/>
            <pc:sldMk cId="3071772156" sldId="269"/>
            <ac:spMk id="14" creationId="{2B198DD3-6068-4B4D-89EF-DF2DA5340BE0}"/>
          </ac:spMkLst>
        </pc:spChg>
        <pc:spChg chg="mod">
          <ac:chgData name="Haitian Yu" userId="921ff10576cd779f" providerId="LiveId" clId="{5DAD4CF3-0B09-4BE2-8CC1-1A67504CF469}" dt="2018-04-12T18:09:45.929" v="32996" actId="20577"/>
          <ac:spMkLst>
            <pc:docMk/>
            <pc:sldMk cId="3071772156" sldId="269"/>
            <ac:spMk id="16" creationId="{26AAE313-405B-4C13-A78A-CC59F3C288B9}"/>
          </ac:spMkLst>
        </pc:spChg>
        <pc:spChg chg="del">
          <ac:chgData name="Haitian Yu" userId="921ff10576cd779f" providerId="LiveId" clId="{5DAD4CF3-0B09-4BE2-8CC1-1A67504CF469}" dt="2018-04-12T13:37:45.422" v="20020" actId="478"/>
          <ac:spMkLst>
            <pc:docMk/>
            <pc:sldMk cId="3071772156" sldId="269"/>
            <ac:spMk id="17" creationId="{EDCFE882-B9CF-486F-B824-BEC067F7D7CA}"/>
          </ac:spMkLst>
        </pc:spChg>
        <pc:graphicFrameChg chg="add mod">
          <ac:chgData name="Haitian Yu" userId="921ff10576cd779f" providerId="LiveId" clId="{5DAD4CF3-0B09-4BE2-8CC1-1A67504CF469}" dt="2018-04-12T13:38:31.278" v="20025" actId="1076"/>
          <ac:graphicFrameMkLst>
            <pc:docMk/>
            <pc:sldMk cId="3071772156" sldId="269"/>
            <ac:graphicFrameMk id="11" creationId="{D1AE83C4-A094-4418-8E3D-12A5759A10FA}"/>
          </ac:graphicFrameMkLst>
        </pc:graphicFrameChg>
        <pc:graphicFrameChg chg="add mod">
          <ac:chgData name="Haitian Yu" userId="921ff10576cd779f" providerId="LiveId" clId="{5DAD4CF3-0B09-4BE2-8CC1-1A67504CF469}" dt="2018-04-12T13:38:55.765" v="20028" actId="1076"/>
          <ac:graphicFrameMkLst>
            <pc:docMk/>
            <pc:sldMk cId="3071772156" sldId="269"/>
            <ac:graphicFrameMk id="12" creationId="{F5A0F938-18D3-40A7-B3EA-DA6A5F657A1B}"/>
          </ac:graphicFrameMkLst>
        </pc:graphicFrameChg>
        <pc:picChg chg="add mod">
          <ac:chgData name="Haitian Yu" userId="921ff10576cd779f" providerId="LiveId" clId="{5DAD4CF3-0B09-4BE2-8CC1-1A67504CF469}" dt="2018-04-12T13:39:14.638" v="20035" actId="1076"/>
          <ac:picMkLst>
            <pc:docMk/>
            <pc:sldMk cId="3071772156" sldId="269"/>
            <ac:picMk id="3" creationId="{B26BD609-55C1-45BB-B69F-19A5011428B5}"/>
          </ac:picMkLst>
        </pc:picChg>
        <pc:picChg chg="del">
          <ac:chgData name="Haitian Yu" userId="921ff10576cd779f" providerId="LiveId" clId="{5DAD4CF3-0B09-4BE2-8CC1-1A67504CF469}" dt="2018-04-12T13:37:43.950" v="20019" actId="478"/>
          <ac:picMkLst>
            <pc:docMk/>
            <pc:sldMk cId="3071772156" sldId="269"/>
            <ac:picMk id="8" creationId="{92E71ECB-C2BF-4787-95FF-A1BD7C36A905}"/>
          </ac:picMkLst>
        </pc:picChg>
      </pc:sldChg>
      <pc:sldChg chg="addSp delSp modSp modNotesTx">
        <pc:chgData name="Haitian Yu" userId="921ff10576cd779f" providerId="LiveId" clId="{5DAD4CF3-0B09-4BE2-8CC1-1A67504CF469}" dt="2018-04-12T14:13:38.735" v="25231" actId="20577"/>
        <pc:sldMkLst>
          <pc:docMk/>
          <pc:sldMk cId="3203852840" sldId="270"/>
        </pc:sldMkLst>
        <pc:picChg chg="add del">
          <ac:chgData name="Haitian Yu" userId="921ff10576cd779f" providerId="LiveId" clId="{5DAD4CF3-0B09-4BE2-8CC1-1A67504CF469}" dt="2018-04-12T02:13:27.562" v="1501" actId="478"/>
          <ac:picMkLst>
            <pc:docMk/>
            <pc:sldMk cId="3203852840" sldId="270"/>
            <ac:picMk id="4098" creationId="{8FCB6E7A-CDD7-4071-A7FD-F3DD6101AD9B}"/>
          </ac:picMkLst>
        </pc:picChg>
        <pc:picChg chg="mod">
          <ac:chgData name="Haitian Yu" userId="921ff10576cd779f" providerId="LiveId" clId="{5DAD4CF3-0B09-4BE2-8CC1-1A67504CF469}" dt="2018-04-12T02:15:23.742" v="1513" actId="1076"/>
          <ac:picMkLst>
            <pc:docMk/>
            <pc:sldMk cId="3203852840" sldId="270"/>
            <ac:picMk id="4102" creationId="{2F75DA3B-3878-4D4F-8A38-A8C2CC1AD725}"/>
          </ac:picMkLst>
        </pc:picChg>
        <pc:picChg chg="add mod">
          <ac:chgData name="Haitian Yu" userId="921ff10576cd779f" providerId="LiveId" clId="{5DAD4CF3-0B09-4BE2-8CC1-1A67504CF469}" dt="2018-04-12T02:15:26.155" v="1514" actId="1076"/>
          <ac:picMkLst>
            <pc:docMk/>
            <pc:sldMk cId="3203852840" sldId="270"/>
            <ac:picMk id="4104" creationId="{111C3709-0784-4114-9D95-194D47B732A1}"/>
          </ac:picMkLst>
        </pc:picChg>
      </pc:sldChg>
      <pc:sldChg chg="addSp delSp modSp add modNotesTx">
        <pc:chgData name="Haitian Yu" userId="921ff10576cd779f" providerId="LiveId" clId="{5DAD4CF3-0B09-4BE2-8CC1-1A67504CF469}" dt="2018-04-12T18:26:34.290" v="32998" actId="20577"/>
        <pc:sldMkLst>
          <pc:docMk/>
          <pc:sldMk cId="3290991831" sldId="271"/>
        </pc:sldMkLst>
        <pc:spChg chg="mod">
          <ac:chgData name="Haitian Yu" userId="921ff10576cd779f" providerId="LiveId" clId="{5DAD4CF3-0B09-4BE2-8CC1-1A67504CF469}" dt="2018-04-12T01:44:41.717" v="45" actId="20577"/>
          <ac:spMkLst>
            <pc:docMk/>
            <pc:sldMk cId="3290991831" sldId="271"/>
            <ac:spMk id="2" creationId="{DECD6230-6FCC-4A64-BA75-F254E90C13F0}"/>
          </ac:spMkLst>
        </pc:spChg>
        <pc:spChg chg="del">
          <ac:chgData name="Haitian Yu" userId="921ff10576cd779f" providerId="LiveId" clId="{5DAD4CF3-0B09-4BE2-8CC1-1A67504CF469}" dt="2018-04-12T01:44:45.976" v="47" actId="478"/>
          <ac:spMkLst>
            <pc:docMk/>
            <pc:sldMk cId="3290991831" sldId="271"/>
            <ac:spMk id="3" creationId="{02EC8C7F-8FCF-4E3A-9C12-1DC3DCCAC70C}"/>
          </ac:spMkLst>
        </pc:spChg>
        <pc:spChg chg="add del">
          <ac:chgData name="Haitian Yu" userId="921ff10576cd779f" providerId="LiveId" clId="{5DAD4CF3-0B09-4BE2-8CC1-1A67504CF469}" dt="2018-04-12T01:44:07.606" v="6" actId="1076"/>
          <ac:spMkLst>
            <pc:docMk/>
            <pc:sldMk cId="3290991831" sldId="271"/>
            <ac:spMk id="5" creationId="{0A7E75E6-5D45-4C09-AC6F-8DDC4DAA0A39}"/>
          </ac:spMkLst>
        </pc:spChg>
        <pc:spChg chg="add del mod">
          <ac:chgData name="Haitian Yu" userId="921ff10576cd779f" providerId="LiveId" clId="{5DAD4CF3-0B09-4BE2-8CC1-1A67504CF469}" dt="2018-04-12T01:51:00.614" v="832" actId="1076"/>
          <ac:spMkLst>
            <pc:docMk/>
            <pc:sldMk cId="3290991831" sldId="271"/>
            <ac:spMk id="7" creationId="{3E82F6F3-003E-4F22-B8CF-4161F76D513A}"/>
          </ac:spMkLst>
        </pc:spChg>
        <pc:picChg chg="add mod">
          <ac:chgData name="Haitian Yu" userId="921ff10576cd779f" providerId="LiveId" clId="{5DAD4CF3-0B09-4BE2-8CC1-1A67504CF469}" dt="2018-04-12T01:51:00.614" v="832" actId="1076"/>
          <ac:picMkLst>
            <pc:docMk/>
            <pc:sldMk cId="3290991831" sldId="271"/>
            <ac:picMk id="6" creationId="{C9AA66F9-4D87-42BD-97EF-CB44F824FD36}"/>
          </ac:picMkLst>
        </pc:picChg>
      </pc:sldChg>
      <pc:sldChg chg="addSp delSp modSp add">
        <pc:chgData name="Haitian Yu" userId="921ff10576cd779f" providerId="LiveId" clId="{5DAD4CF3-0B09-4BE2-8CC1-1A67504CF469}" dt="2018-04-12T04:14:32.693" v="10000" actId="1076"/>
        <pc:sldMkLst>
          <pc:docMk/>
          <pc:sldMk cId="3326056396" sldId="272"/>
        </pc:sldMkLst>
        <pc:spChg chg="mod">
          <ac:chgData name="Haitian Yu" userId="921ff10576cd779f" providerId="LiveId" clId="{5DAD4CF3-0B09-4BE2-8CC1-1A67504CF469}" dt="2018-04-12T04:14:27.607" v="9999" actId="1076"/>
          <ac:spMkLst>
            <pc:docMk/>
            <pc:sldMk cId="3326056396" sldId="272"/>
            <ac:spMk id="2" creationId="{5D18454E-33B0-4F4F-8F18-6FB1EAA60F91}"/>
          </ac:spMkLst>
        </pc:spChg>
        <pc:spChg chg="add del">
          <ac:chgData name="Haitian Yu" userId="921ff10576cd779f" providerId="LiveId" clId="{5DAD4CF3-0B09-4BE2-8CC1-1A67504CF469}" dt="2018-04-12T04:13:49.962" v="9988" actId="478"/>
          <ac:spMkLst>
            <pc:docMk/>
            <pc:sldMk cId="3326056396" sldId="272"/>
            <ac:spMk id="3" creationId="{A728DF54-2D02-40A2-9D7C-8AA95F9EED0B}"/>
          </ac:spMkLst>
        </pc:spChg>
        <pc:graphicFrameChg chg="add del mod">
          <ac:chgData name="Haitian Yu" userId="921ff10576cd779f" providerId="LiveId" clId="{5DAD4CF3-0B09-4BE2-8CC1-1A67504CF469}" dt="2018-04-12T04:13:38.289" v="9985" actId="1076"/>
          <ac:graphicFrameMkLst>
            <pc:docMk/>
            <pc:sldMk cId="3326056396" sldId="272"/>
            <ac:graphicFrameMk id="5" creationId="{535DB559-E0A1-48EC-88F9-B31C3605B7F9}"/>
          </ac:graphicFrameMkLst>
        </pc:graphicFrameChg>
        <pc:picChg chg="add mod">
          <ac:chgData name="Haitian Yu" userId="921ff10576cd779f" providerId="LiveId" clId="{5DAD4CF3-0B09-4BE2-8CC1-1A67504CF469}" dt="2018-04-12T04:14:32.693" v="10000" actId="1076"/>
          <ac:picMkLst>
            <pc:docMk/>
            <pc:sldMk cId="3326056396" sldId="272"/>
            <ac:picMk id="6" creationId="{751D57AF-A5CA-4FE3-AF5F-D9BC70947F63}"/>
          </ac:picMkLst>
        </pc:picChg>
        <pc:picChg chg="add mod">
          <ac:chgData name="Haitian Yu" userId="921ff10576cd779f" providerId="LiveId" clId="{5DAD4CF3-0B09-4BE2-8CC1-1A67504CF469}" dt="2018-04-12T04:14:32.693" v="10000" actId="1076"/>
          <ac:picMkLst>
            <pc:docMk/>
            <pc:sldMk cId="3326056396" sldId="272"/>
            <ac:picMk id="7" creationId="{FC43A6F1-62A2-49F0-A8C7-0A0A57862C54}"/>
          </ac:picMkLst>
        </pc:picChg>
      </pc:sldChg>
      <pc:sldChg chg="addSp delSp modSp add">
        <pc:chgData name="Haitian Yu" userId="921ff10576cd779f" providerId="LiveId" clId="{5DAD4CF3-0B09-4BE2-8CC1-1A67504CF469}" dt="2018-04-12T04:16:49.798" v="10084" actId="20577"/>
        <pc:sldMkLst>
          <pc:docMk/>
          <pc:sldMk cId="3717829621" sldId="273"/>
        </pc:sldMkLst>
        <pc:spChg chg="mod">
          <ac:chgData name="Haitian Yu" userId="921ff10576cd779f" providerId="LiveId" clId="{5DAD4CF3-0B09-4BE2-8CC1-1A67504CF469}" dt="2018-04-12T04:16:49.798" v="10084" actId="20577"/>
          <ac:spMkLst>
            <pc:docMk/>
            <pc:sldMk cId="3717829621" sldId="273"/>
            <ac:spMk id="2" creationId="{C7181B87-2B3F-4231-95BD-3FE199244B91}"/>
          </ac:spMkLst>
        </pc:spChg>
        <pc:spChg chg="del">
          <ac:chgData name="Haitian Yu" userId="921ff10576cd779f" providerId="LiveId" clId="{5DAD4CF3-0B09-4BE2-8CC1-1A67504CF469}" dt="2018-04-12T04:15:10.804" v="10037" actId="478"/>
          <ac:spMkLst>
            <pc:docMk/>
            <pc:sldMk cId="3717829621" sldId="273"/>
            <ac:spMk id="3" creationId="{8DDAEE8C-E57B-484E-9FB9-A0C755907E40}"/>
          </ac:spMkLst>
        </pc:spChg>
        <pc:picChg chg="add del mod">
          <ac:chgData name="Haitian Yu" userId="921ff10576cd779f" providerId="LiveId" clId="{5DAD4CF3-0B09-4BE2-8CC1-1A67504CF469}" dt="2018-04-12T04:15:17.913" v="10047" actId="20577"/>
          <ac:picMkLst>
            <pc:docMk/>
            <pc:sldMk cId="3717829621" sldId="273"/>
            <ac:picMk id="5" creationId="{0CEDE5CB-8BBC-4D61-9AF0-32B2DF55FB7D}"/>
          </ac:picMkLst>
        </pc:picChg>
        <pc:picChg chg="add mod">
          <ac:chgData name="Haitian Yu" userId="921ff10576cd779f" providerId="LiveId" clId="{5DAD4CF3-0B09-4BE2-8CC1-1A67504CF469}" dt="2018-04-12T04:15:53.599" v="10060" actId="1076"/>
          <ac:picMkLst>
            <pc:docMk/>
            <pc:sldMk cId="3717829621" sldId="273"/>
            <ac:picMk id="6" creationId="{16684A60-F88C-405D-8C72-A2826625DAD7}"/>
          </ac:picMkLst>
        </pc:picChg>
        <pc:picChg chg="add mod">
          <ac:chgData name="Haitian Yu" userId="921ff10576cd779f" providerId="LiveId" clId="{5DAD4CF3-0B09-4BE2-8CC1-1A67504CF469}" dt="2018-04-12T04:15:45.884" v="10056" actId="1076"/>
          <ac:picMkLst>
            <pc:docMk/>
            <pc:sldMk cId="3717829621" sldId="273"/>
            <ac:picMk id="7" creationId="{8D086D02-86AB-496F-90EC-2E7497C37810}"/>
          </ac:picMkLst>
        </pc:picChg>
      </pc:sldChg>
      <pc:sldChg chg="addSp delSp modSp add">
        <pc:chgData name="Haitian Yu" userId="921ff10576cd779f" providerId="LiveId" clId="{5DAD4CF3-0B09-4BE2-8CC1-1A67504CF469}" dt="2018-04-12T04:16:43.932" v="10083" actId="1076"/>
        <pc:sldMkLst>
          <pc:docMk/>
          <pc:sldMk cId="963850457" sldId="274"/>
        </pc:sldMkLst>
        <pc:spChg chg="mod">
          <ac:chgData name="Haitian Yu" userId="921ff10576cd779f" providerId="LiveId" clId="{5DAD4CF3-0B09-4BE2-8CC1-1A67504CF469}" dt="2018-04-12T04:16:02.122" v="10071" actId="20577"/>
          <ac:spMkLst>
            <pc:docMk/>
            <pc:sldMk cId="963850457" sldId="274"/>
            <ac:spMk id="2" creationId="{E93046E5-5423-4092-A50E-DC518E4FFEF4}"/>
          </ac:spMkLst>
        </pc:spChg>
        <pc:spChg chg="del">
          <ac:chgData name="Haitian Yu" userId="921ff10576cd779f" providerId="LiveId" clId="{5DAD4CF3-0B09-4BE2-8CC1-1A67504CF469}" dt="2018-04-12T04:16:04.303" v="10072" actId="478"/>
          <ac:spMkLst>
            <pc:docMk/>
            <pc:sldMk cId="963850457" sldId="274"/>
            <ac:spMk id="3" creationId="{8E47196E-2BC2-497C-ACFD-E671F796F658}"/>
          </ac:spMkLst>
        </pc:spChg>
        <pc:picChg chg="add mod">
          <ac:chgData name="Haitian Yu" userId="921ff10576cd779f" providerId="LiveId" clId="{5DAD4CF3-0B09-4BE2-8CC1-1A67504CF469}" dt="2018-04-12T04:16:43.932" v="10083" actId="1076"/>
          <ac:picMkLst>
            <pc:docMk/>
            <pc:sldMk cId="963850457" sldId="274"/>
            <ac:picMk id="5" creationId="{809EF237-A184-4A3F-9356-4107F67886F3}"/>
          </ac:picMkLst>
        </pc:picChg>
        <pc:picChg chg="add mod">
          <ac:chgData name="Haitian Yu" userId="921ff10576cd779f" providerId="LiveId" clId="{5DAD4CF3-0B09-4BE2-8CC1-1A67504CF469}" dt="2018-04-12T04:16:42.152" v="10082" actId="1076"/>
          <ac:picMkLst>
            <pc:docMk/>
            <pc:sldMk cId="963850457" sldId="274"/>
            <ac:picMk id="6" creationId="{12622C9C-ADD2-44E7-8AB4-CDD642D9364D}"/>
          </ac:picMkLst>
        </pc:picChg>
      </pc:sldChg>
      <pc:sldChg chg="addSp delSp modSp add">
        <pc:chgData name="Haitian Yu" userId="921ff10576cd779f" providerId="LiveId" clId="{5DAD4CF3-0B09-4BE2-8CC1-1A67504CF469}" dt="2018-04-12T04:17:41.532" v="10106" actId="1076"/>
        <pc:sldMkLst>
          <pc:docMk/>
          <pc:sldMk cId="1896699688" sldId="275"/>
        </pc:sldMkLst>
        <pc:spChg chg="mod">
          <ac:chgData name="Haitian Yu" userId="921ff10576cd779f" providerId="LiveId" clId="{5DAD4CF3-0B09-4BE2-8CC1-1A67504CF469}" dt="2018-04-12T04:16:55.250" v="10093" actId="20577"/>
          <ac:spMkLst>
            <pc:docMk/>
            <pc:sldMk cId="1896699688" sldId="275"/>
            <ac:spMk id="2" creationId="{C9EB6FAF-B133-4D0B-B36C-2D334DF42B9F}"/>
          </ac:spMkLst>
        </pc:spChg>
        <pc:spChg chg="del">
          <ac:chgData name="Haitian Yu" userId="921ff10576cd779f" providerId="LiveId" clId="{5DAD4CF3-0B09-4BE2-8CC1-1A67504CF469}" dt="2018-04-12T04:17:07.986" v="10094" actId="478"/>
          <ac:spMkLst>
            <pc:docMk/>
            <pc:sldMk cId="1896699688" sldId="275"/>
            <ac:spMk id="3" creationId="{F2D06C25-0340-4968-92F4-8295E1321C0C}"/>
          </ac:spMkLst>
        </pc:spChg>
        <pc:picChg chg="add mod">
          <ac:chgData name="Haitian Yu" userId="921ff10576cd779f" providerId="LiveId" clId="{5DAD4CF3-0B09-4BE2-8CC1-1A67504CF469}" dt="2018-04-12T04:17:39.110" v="10105" actId="1076"/>
          <ac:picMkLst>
            <pc:docMk/>
            <pc:sldMk cId="1896699688" sldId="275"/>
            <ac:picMk id="5" creationId="{A7309C6F-B01F-43D5-9D9A-233A120719AF}"/>
          </ac:picMkLst>
        </pc:picChg>
        <pc:picChg chg="add mod">
          <ac:chgData name="Haitian Yu" userId="921ff10576cd779f" providerId="LiveId" clId="{5DAD4CF3-0B09-4BE2-8CC1-1A67504CF469}" dt="2018-04-12T04:17:41.532" v="10106" actId="1076"/>
          <ac:picMkLst>
            <pc:docMk/>
            <pc:sldMk cId="1896699688" sldId="275"/>
            <ac:picMk id="6" creationId="{71B60535-0346-4A80-9F3A-8CC0D3E7179A}"/>
          </ac:picMkLst>
        </pc:picChg>
      </pc:sldChg>
      <pc:sldChg chg="addSp delSp modSp add">
        <pc:chgData name="Haitian Yu" userId="921ff10576cd779f" providerId="LiveId" clId="{5DAD4CF3-0B09-4BE2-8CC1-1A67504CF469}" dt="2018-04-12T04:18:34.078" v="10125" actId="1076"/>
        <pc:sldMkLst>
          <pc:docMk/>
          <pc:sldMk cId="1863435686" sldId="276"/>
        </pc:sldMkLst>
        <pc:spChg chg="mod">
          <ac:chgData name="Haitian Yu" userId="921ff10576cd779f" providerId="LiveId" clId="{5DAD4CF3-0B09-4BE2-8CC1-1A67504CF469}" dt="2018-04-12T04:18:00.807" v="10115" actId="20577"/>
          <ac:spMkLst>
            <pc:docMk/>
            <pc:sldMk cId="1863435686" sldId="276"/>
            <ac:spMk id="2" creationId="{BD33A76E-6572-4204-A1C0-D7AF6DF2E569}"/>
          </ac:spMkLst>
        </pc:spChg>
        <pc:spChg chg="del">
          <ac:chgData name="Haitian Yu" userId="921ff10576cd779f" providerId="LiveId" clId="{5DAD4CF3-0B09-4BE2-8CC1-1A67504CF469}" dt="2018-04-12T04:18:03.531" v="10116" actId="478"/>
          <ac:spMkLst>
            <pc:docMk/>
            <pc:sldMk cId="1863435686" sldId="276"/>
            <ac:spMk id="3" creationId="{1D0A6D13-2569-462D-8C11-703300B6339C}"/>
          </ac:spMkLst>
        </pc:spChg>
        <pc:picChg chg="add mod">
          <ac:chgData name="Haitian Yu" userId="921ff10576cd779f" providerId="LiveId" clId="{5DAD4CF3-0B09-4BE2-8CC1-1A67504CF469}" dt="2018-04-12T04:18:32.551" v="10124" actId="1076"/>
          <ac:picMkLst>
            <pc:docMk/>
            <pc:sldMk cId="1863435686" sldId="276"/>
            <ac:picMk id="5" creationId="{65A2F8A9-E6BB-49DF-B6AB-0C987993113A}"/>
          </ac:picMkLst>
        </pc:picChg>
        <pc:picChg chg="add mod">
          <ac:chgData name="Haitian Yu" userId="921ff10576cd779f" providerId="LiveId" clId="{5DAD4CF3-0B09-4BE2-8CC1-1A67504CF469}" dt="2018-04-12T04:18:34.078" v="10125" actId="1076"/>
          <ac:picMkLst>
            <pc:docMk/>
            <pc:sldMk cId="1863435686" sldId="276"/>
            <ac:picMk id="6" creationId="{2CAE084C-BA5D-4400-A29E-E64A76535B45}"/>
          </ac:picMkLst>
        </pc:picChg>
      </pc:sldChg>
      <pc:sldChg chg="addSp delSp modSp add">
        <pc:chgData name="Haitian Yu" userId="921ff10576cd779f" providerId="LiveId" clId="{5DAD4CF3-0B09-4BE2-8CC1-1A67504CF469}" dt="2018-04-12T04:19:31.232" v="10143" actId="1076"/>
        <pc:sldMkLst>
          <pc:docMk/>
          <pc:sldMk cId="3741139697" sldId="277"/>
        </pc:sldMkLst>
        <pc:spChg chg="mod">
          <ac:chgData name="Haitian Yu" userId="921ff10576cd779f" providerId="LiveId" clId="{5DAD4CF3-0B09-4BE2-8CC1-1A67504CF469}" dt="2018-04-12T04:18:42.066" v="10134" actId="20577"/>
          <ac:spMkLst>
            <pc:docMk/>
            <pc:sldMk cId="3741139697" sldId="277"/>
            <ac:spMk id="2" creationId="{E8200818-E8C9-429A-A93C-E2C422E6B0EE}"/>
          </ac:spMkLst>
        </pc:spChg>
        <pc:spChg chg="add del">
          <ac:chgData name="Haitian Yu" userId="921ff10576cd779f" providerId="LiveId" clId="{5DAD4CF3-0B09-4BE2-8CC1-1A67504CF469}" dt="2018-04-12T04:19:06.761" v="10140" actId="478"/>
          <ac:spMkLst>
            <pc:docMk/>
            <pc:sldMk cId="3741139697" sldId="277"/>
            <ac:spMk id="3" creationId="{EBF755E3-042E-4287-A837-6E3DB61FA334}"/>
          </ac:spMkLst>
        </pc:spChg>
        <pc:picChg chg="add mod">
          <ac:chgData name="Haitian Yu" userId="921ff10576cd779f" providerId="LiveId" clId="{5DAD4CF3-0B09-4BE2-8CC1-1A67504CF469}" dt="2018-04-12T04:18:49.620" v="10138" actId="1076"/>
          <ac:picMkLst>
            <pc:docMk/>
            <pc:sldMk cId="3741139697" sldId="277"/>
            <ac:picMk id="5" creationId="{FE951FC2-E7CC-4A2B-881B-9B460692C23D}"/>
          </ac:picMkLst>
        </pc:picChg>
        <pc:picChg chg="add mod">
          <ac:chgData name="Haitian Yu" userId="921ff10576cd779f" providerId="LiveId" clId="{5DAD4CF3-0B09-4BE2-8CC1-1A67504CF469}" dt="2018-04-12T04:19:31.232" v="10143" actId="1076"/>
          <ac:picMkLst>
            <pc:docMk/>
            <pc:sldMk cId="3741139697" sldId="277"/>
            <ac:picMk id="6" creationId="{FE89762C-C3D7-490D-A431-D842BF805A34}"/>
          </ac:picMkLst>
        </pc:picChg>
      </pc:sldChg>
      <pc:sldChg chg="addSp delSp modSp add">
        <pc:chgData name="Haitian Yu" userId="921ff10576cd779f" providerId="LiveId" clId="{5DAD4CF3-0B09-4BE2-8CC1-1A67504CF469}" dt="2018-04-12T04:20:13.792" v="10164" actId="1076"/>
        <pc:sldMkLst>
          <pc:docMk/>
          <pc:sldMk cId="2937517311" sldId="278"/>
        </pc:sldMkLst>
        <pc:spChg chg="mod">
          <ac:chgData name="Haitian Yu" userId="921ff10576cd779f" providerId="LiveId" clId="{5DAD4CF3-0B09-4BE2-8CC1-1A67504CF469}" dt="2018-04-12T04:19:36.602" v="10152" actId="20577"/>
          <ac:spMkLst>
            <pc:docMk/>
            <pc:sldMk cId="2937517311" sldId="278"/>
            <ac:spMk id="2" creationId="{6911CCFA-02AD-4CDD-9363-12CAD94C781E}"/>
          </ac:spMkLst>
        </pc:spChg>
        <pc:spChg chg="del">
          <ac:chgData name="Haitian Yu" userId="921ff10576cd779f" providerId="LiveId" clId="{5DAD4CF3-0B09-4BE2-8CC1-1A67504CF469}" dt="2018-04-12T04:19:50.623" v="10153" actId="478"/>
          <ac:spMkLst>
            <pc:docMk/>
            <pc:sldMk cId="2937517311" sldId="278"/>
            <ac:spMk id="3" creationId="{CA786EC0-57D4-457E-BC67-DD74717B73DE}"/>
          </ac:spMkLst>
        </pc:spChg>
        <pc:picChg chg="add mod">
          <ac:chgData name="Haitian Yu" userId="921ff10576cd779f" providerId="LiveId" clId="{5DAD4CF3-0B09-4BE2-8CC1-1A67504CF469}" dt="2018-04-12T04:19:57.774" v="10159" actId="1076"/>
          <ac:picMkLst>
            <pc:docMk/>
            <pc:sldMk cId="2937517311" sldId="278"/>
            <ac:picMk id="5" creationId="{0C993FE1-8E40-414E-B97C-29789E8AB56B}"/>
          </ac:picMkLst>
        </pc:picChg>
        <pc:picChg chg="add mod">
          <ac:chgData name="Haitian Yu" userId="921ff10576cd779f" providerId="LiveId" clId="{5DAD4CF3-0B09-4BE2-8CC1-1A67504CF469}" dt="2018-04-12T04:20:13.792" v="10164" actId="1076"/>
          <ac:picMkLst>
            <pc:docMk/>
            <pc:sldMk cId="2937517311" sldId="278"/>
            <ac:picMk id="6" creationId="{A86A46F4-74B2-4A11-A39F-D6DC717C4A68}"/>
          </ac:picMkLst>
        </pc:picChg>
      </pc:sldChg>
      <pc:sldChg chg="addSp delSp modSp add">
        <pc:chgData name="Haitian Yu" userId="921ff10576cd779f" providerId="LiveId" clId="{5DAD4CF3-0B09-4BE2-8CC1-1A67504CF469}" dt="2018-04-12T04:21:07.113" v="10180" actId="1076"/>
        <pc:sldMkLst>
          <pc:docMk/>
          <pc:sldMk cId="1209794831" sldId="279"/>
        </pc:sldMkLst>
        <pc:spChg chg="mod">
          <ac:chgData name="Haitian Yu" userId="921ff10576cd779f" providerId="LiveId" clId="{5DAD4CF3-0B09-4BE2-8CC1-1A67504CF469}" dt="2018-04-12T04:20:51.308" v="10177" actId="20577"/>
          <ac:spMkLst>
            <pc:docMk/>
            <pc:sldMk cId="1209794831" sldId="279"/>
            <ac:spMk id="2" creationId="{7AFE022B-064A-43C4-80D5-20F7C5186A14}"/>
          </ac:spMkLst>
        </pc:spChg>
        <pc:spChg chg="del">
          <ac:chgData name="Haitian Yu" userId="921ff10576cd779f" providerId="LiveId" clId="{5DAD4CF3-0B09-4BE2-8CC1-1A67504CF469}" dt="2018-04-12T04:20:58.253" v="10178" actId="1076"/>
          <ac:spMkLst>
            <pc:docMk/>
            <pc:sldMk cId="1209794831" sldId="279"/>
            <ac:spMk id="3" creationId="{F0987229-1FF4-40C7-AAE7-68BCAEB2E6D4}"/>
          </ac:spMkLst>
        </pc:spChg>
        <pc:picChg chg="add del">
          <ac:chgData name="Haitian Yu" userId="921ff10576cd779f" providerId="LiveId" clId="{5DAD4CF3-0B09-4BE2-8CC1-1A67504CF469}" dt="2018-04-12T04:20:47.018" v="10167" actId="1076"/>
          <ac:picMkLst>
            <pc:docMk/>
            <pc:sldMk cId="1209794831" sldId="279"/>
            <ac:picMk id="5" creationId="{867CB557-D0CA-401F-A957-74FAF93DAEFC}"/>
          </ac:picMkLst>
        </pc:picChg>
        <pc:picChg chg="add mod">
          <ac:chgData name="Haitian Yu" userId="921ff10576cd779f" providerId="LiveId" clId="{5DAD4CF3-0B09-4BE2-8CC1-1A67504CF469}" dt="2018-04-12T04:21:07.113" v="10180" actId="1076"/>
          <ac:picMkLst>
            <pc:docMk/>
            <pc:sldMk cId="1209794831" sldId="279"/>
            <ac:picMk id="6" creationId="{B5BE5F4D-6C97-498C-943A-9130E87A5F69}"/>
          </ac:picMkLst>
        </pc:picChg>
      </pc:sldChg>
      <pc:sldChg chg="addSp delSp modSp add">
        <pc:chgData name="Haitian Yu" userId="921ff10576cd779f" providerId="LiveId" clId="{5DAD4CF3-0B09-4BE2-8CC1-1A67504CF469}" dt="2018-04-12T04:21:37.979" v="10198" actId="1076"/>
        <pc:sldMkLst>
          <pc:docMk/>
          <pc:sldMk cId="1745470587" sldId="280"/>
        </pc:sldMkLst>
        <pc:spChg chg="mod">
          <ac:chgData name="Haitian Yu" userId="921ff10576cd779f" providerId="LiveId" clId="{5DAD4CF3-0B09-4BE2-8CC1-1A67504CF469}" dt="2018-04-12T04:21:28.432" v="10192" actId="20577"/>
          <ac:spMkLst>
            <pc:docMk/>
            <pc:sldMk cId="1745470587" sldId="280"/>
            <ac:spMk id="2" creationId="{3EA795AF-F042-4435-AC00-79417276FDBD}"/>
          </ac:spMkLst>
        </pc:spChg>
        <pc:spChg chg="del">
          <ac:chgData name="Haitian Yu" userId="921ff10576cd779f" providerId="LiveId" clId="{5DAD4CF3-0B09-4BE2-8CC1-1A67504CF469}" dt="2018-04-12T04:21:30.498" v="10193" actId="478"/>
          <ac:spMkLst>
            <pc:docMk/>
            <pc:sldMk cId="1745470587" sldId="280"/>
            <ac:spMk id="3" creationId="{EF4E1722-A0FC-41BC-AC4F-A62BA3FD2716}"/>
          </ac:spMkLst>
        </pc:spChg>
        <pc:picChg chg="add mod">
          <ac:chgData name="Haitian Yu" userId="921ff10576cd779f" providerId="LiveId" clId="{5DAD4CF3-0B09-4BE2-8CC1-1A67504CF469}" dt="2018-04-12T04:21:37.979" v="10198" actId="1076"/>
          <ac:picMkLst>
            <pc:docMk/>
            <pc:sldMk cId="1745470587" sldId="280"/>
            <ac:picMk id="5" creationId="{70EF8CCA-CD1B-40BA-8D5F-4791ECC22205}"/>
          </ac:picMkLst>
        </pc:picChg>
      </pc:sldChg>
      <pc:sldChg chg="add del">
        <pc:chgData name="Haitian Yu" userId="921ff10576cd779f" providerId="LiveId" clId="{5DAD4CF3-0B09-4BE2-8CC1-1A67504CF469}" dt="2018-04-12T18:38:49.245" v="33000"/>
        <pc:sldMkLst>
          <pc:docMk/>
          <pc:sldMk cId="1282597681" sldId="281"/>
        </pc:sldMkLst>
      </pc:sldChg>
    </pc:docChg>
  </pc:docChgLst>
  <pc:docChgLst>
    <pc:chgData name="Haitian Yu" userId="921ff10576cd779f" providerId="LiveId" clId="{B2A8D980-3FCE-4980-9CBA-115123B9F8D4}"/>
    <pc:docChg chg="modSld">
      <pc:chgData name="Haitian Yu" userId="921ff10576cd779f" providerId="LiveId" clId="{B2A8D980-3FCE-4980-9CBA-115123B9F8D4}" dt="2018-04-12T18:57:51.930" v="1" actId="5793"/>
      <pc:docMkLst>
        <pc:docMk/>
      </pc:docMkLst>
      <pc:sldChg chg="modSp">
        <pc:chgData name="Haitian Yu" userId="921ff10576cd779f" providerId="LiveId" clId="{B2A8D980-3FCE-4980-9CBA-115123B9F8D4}" dt="2018-04-12T18:57:51.930" v="1" actId="5793"/>
        <pc:sldMkLst>
          <pc:docMk/>
          <pc:sldMk cId="1209346933" sldId="257"/>
        </pc:sldMkLst>
        <pc:spChg chg="mod">
          <ac:chgData name="Haitian Yu" userId="921ff10576cd779f" providerId="LiveId" clId="{B2A8D980-3FCE-4980-9CBA-115123B9F8D4}" dt="2018-04-12T18:57:51.930" v="1" actId="5793"/>
          <ac:spMkLst>
            <pc:docMk/>
            <pc:sldMk cId="1209346933" sldId="257"/>
            <ac:spMk id="10" creationId="{5A8AFCD0-FC8C-401D-B44B-23E957F304D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035AFB-1F97-4C38-B36A-8D54B3CFE1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B5FF19-6133-47AE-8F1F-D15B41E81C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B266CC-9D4E-4227-A3B4-6878FF5F87B3}" type="datetimeFigureOut">
              <a:rPr lang="en-US" smtClean="0"/>
              <a:t>4/12/2018</a:t>
            </a:fld>
            <a:endParaRPr lang="en-US"/>
          </a:p>
        </p:txBody>
      </p:sp>
      <p:sp>
        <p:nvSpPr>
          <p:cNvPr id="4" name="Footer Placeholder 3">
            <a:extLst>
              <a:ext uri="{FF2B5EF4-FFF2-40B4-BE49-F238E27FC236}">
                <a16:creationId xmlns:a16="http://schemas.microsoft.com/office/drawing/2014/main" id="{71AB5311-63E2-47AA-B4C1-74B79DABB9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CC516C-2749-4FB3-898D-9215A758EF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A529CE-1983-407D-9796-7F2E6DA4C7C7}" type="slidenum">
              <a:rPr lang="en-US" smtClean="0"/>
              <a:t>‹#›</a:t>
            </a:fld>
            <a:endParaRPr lang="en-US"/>
          </a:p>
        </p:txBody>
      </p:sp>
    </p:spTree>
    <p:extLst>
      <p:ext uri="{BB962C8B-B14F-4D97-AF65-F5344CB8AC3E}">
        <p14:creationId xmlns:p14="http://schemas.microsoft.com/office/powerpoint/2010/main" val="3317723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45E0F-5CEA-4A55-B1B3-C31BA26E2A6F}" type="datetimeFigureOut">
              <a:rPr lang="en-US" smtClean="0"/>
              <a:t>4/12/2018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4ED83-B90E-45B9-8283-4640A73B2ED6}" type="slidenum">
              <a:rPr lang="en-US" smtClean="0"/>
              <a:t>‹#›</a:t>
            </a:fld>
            <a:endParaRPr lang="en-US"/>
          </a:p>
        </p:txBody>
      </p:sp>
    </p:spTree>
    <p:extLst>
      <p:ext uri="{BB962C8B-B14F-4D97-AF65-F5344CB8AC3E}">
        <p14:creationId xmlns:p14="http://schemas.microsoft.com/office/powerpoint/2010/main" val="1374902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Good Afternoon! My name is Haitian and I’m happy to be here today to talk about my thesis research – optimizing a F2P game economy. </a:t>
            </a:r>
          </a:p>
        </p:txBody>
      </p:sp>
      <p:sp>
        <p:nvSpPr>
          <p:cNvPr id="4" name="Slide Number Placeholder 3"/>
          <p:cNvSpPr>
            <a:spLocks noGrp="1"/>
          </p:cNvSpPr>
          <p:nvPr>
            <p:ph type="sldNum" sz="quarter" idx="10"/>
          </p:nvPr>
        </p:nvSpPr>
        <p:spPr/>
        <p:txBody>
          <a:bodyPr/>
          <a:lstStyle/>
          <a:p>
            <a:fld id="{8DC4ED83-B90E-45B9-8283-4640A73B2ED6}" type="slidenum">
              <a:rPr lang="en-US" smtClean="0"/>
              <a:t>1</a:t>
            </a:fld>
            <a:endParaRPr lang="en-US"/>
          </a:p>
        </p:txBody>
      </p:sp>
    </p:spTree>
    <p:extLst>
      <p:ext uri="{BB962C8B-B14F-4D97-AF65-F5344CB8AC3E}">
        <p14:creationId xmlns:p14="http://schemas.microsoft.com/office/powerpoint/2010/main" val="118154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Unfortunately, analyzing the end-game was a relatively recent add-on to my research so I did not have a lot of time but I did discover a few interesting things</a:t>
            </a:r>
          </a:p>
          <a:p>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The general consensus is that Clash of Clans has a very good end-game and the reasoning will be discussed in the example on the next slide.</a:t>
            </a:r>
          </a:p>
          <a:p>
            <a:pPr marL="171450" indent="-171450">
              <a:buFontTx/>
              <a:buChar char="-"/>
            </a:pPr>
            <a:r>
              <a:rPr lang="en-US" sz="1200" b="0" i="0" kern="1200" dirty="0">
                <a:solidFill>
                  <a:schemeClr val="tx1"/>
                </a:solidFill>
                <a:effectLst/>
                <a:latin typeface="+mn-lt"/>
                <a:ea typeface="+mn-ea"/>
                <a:cs typeface="+mn-cs"/>
              </a:rPr>
              <a:t>People also enjoyed Candy Crush because of the frequent updates to add new levels. In fact, there are currently over 3000 levels of Candy Crush to play which results in a huge opportunity for revenue.</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A note of interest, Fire Emblem Heroes was generally liked because of its constant content updates, but it relies on a </a:t>
            </a:r>
            <a:r>
              <a:rPr lang="en-US" sz="1200" b="0" i="0" kern="1200" dirty="0" err="1">
                <a:solidFill>
                  <a:schemeClr val="tx1"/>
                </a:solidFill>
                <a:effectLst/>
                <a:latin typeface="+mn-lt"/>
                <a:ea typeface="+mn-ea"/>
                <a:cs typeface="+mn-cs"/>
              </a:rPr>
              <a:t>lootbox</a:t>
            </a:r>
            <a:r>
              <a:rPr lang="en-US" sz="1200" b="0" i="0" kern="1200" dirty="0">
                <a:solidFill>
                  <a:schemeClr val="tx1"/>
                </a:solidFill>
                <a:effectLst/>
                <a:latin typeface="+mn-lt"/>
                <a:ea typeface="+mn-ea"/>
                <a:cs typeface="+mn-cs"/>
              </a:rPr>
              <a:t> system to unlock special characters to be used in game. </a:t>
            </a:r>
          </a:p>
          <a:p>
            <a:pPr marL="628650" lvl="1" indent="-171450">
              <a:buFontTx/>
              <a:buChar char="-"/>
            </a:pPr>
            <a:r>
              <a:rPr lang="en-US" sz="1200" b="0" i="0" kern="1200" dirty="0">
                <a:solidFill>
                  <a:schemeClr val="tx1"/>
                </a:solidFill>
                <a:effectLst/>
                <a:latin typeface="+mn-lt"/>
                <a:ea typeface="+mn-ea"/>
                <a:cs typeface="+mn-cs"/>
              </a:rPr>
              <a:t>Explain </a:t>
            </a:r>
            <a:r>
              <a:rPr lang="en-US" sz="1200" b="0" i="0" kern="1200" dirty="0" err="1">
                <a:solidFill>
                  <a:schemeClr val="tx1"/>
                </a:solidFill>
                <a:effectLst/>
                <a:latin typeface="+mn-lt"/>
                <a:ea typeface="+mn-ea"/>
                <a:cs typeface="+mn-cs"/>
              </a:rPr>
              <a:t>lootbox</a:t>
            </a:r>
            <a:r>
              <a:rPr lang="en-US" sz="1200" b="0" i="0" kern="1200" dirty="0">
                <a:solidFill>
                  <a:schemeClr val="tx1"/>
                </a:solidFill>
                <a:effectLst/>
                <a:latin typeface="+mn-lt"/>
                <a:ea typeface="+mn-ea"/>
                <a:cs typeface="+mn-cs"/>
              </a:rPr>
              <a:t> system</a:t>
            </a:r>
          </a:p>
          <a:p>
            <a:pPr marL="628650" lvl="1" indent="-171450">
              <a:buFontTx/>
              <a:buChar char="-"/>
            </a:pPr>
            <a:r>
              <a:rPr lang="en-US" sz="1200" b="0" i="0" kern="1200" dirty="0" err="1">
                <a:solidFill>
                  <a:schemeClr val="tx1"/>
                </a:solidFill>
                <a:effectLst/>
                <a:latin typeface="+mn-lt"/>
                <a:ea typeface="+mn-ea"/>
                <a:cs typeface="+mn-cs"/>
              </a:rPr>
              <a:t>Lootboxes</a:t>
            </a:r>
            <a:r>
              <a:rPr lang="en-US" sz="1200" b="0" i="0" kern="1200" dirty="0">
                <a:solidFill>
                  <a:schemeClr val="tx1"/>
                </a:solidFill>
                <a:effectLst/>
                <a:latin typeface="+mn-lt"/>
                <a:ea typeface="+mn-ea"/>
                <a:cs typeface="+mn-cs"/>
              </a:rPr>
              <a:t> are known to be effective at incentivizing purchase, but many of the people I interviewed did not like the idea of it because it felt so much like gambling</a:t>
            </a:r>
          </a:p>
        </p:txBody>
      </p:sp>
      <p:sp>
        <p:nvSpPr>
          <p:cNvPr id="4" name="Slide Number Placeholder 3"/>
          <p:cNvSpPr>
            <a:spLocks noGrp="1"/>
          </p:cNvSpPr>
          <p:nvPr>
            <p:ph type="sldNum" sz="quarter" idx="10"/>
          </p:nvPr>
        </p:nvSpPr>
        <p:spPr/>
        <p:txBody>
          <a:bodyPr/>
          <a:lstStyle/>
          <a:p>
            <a:fld id="{8DC4ED83-B90E-45B9-8283-4640A73B2ED6}" type="slidenum">
              <a:rPr lang="en-US" smtClean="0"/>
              <a:t>10</a:t>
            </a:fld>
            <a:endParaRPr lang="en-US"/>
          </a:p>
        </p:txBody>
      </p:sp>
    </p:spTree>
    <p:extLst>
      <p:ext uri="{BB962C8B-B14F-4D97-AF65-F5344CB8AC3E}">
        <p14:creationId xmlns:p14="http://schemas.microsoft.com/office/powerpoint/2010/main" val="2296533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clash of clans so successful?</a:t>
            </a:r>
          </a:p>
          <a:p>
            <a:endParaRPr lang="en-US" dirty="0"/>
          </a:p>
          <a:p>
            <a:r>
              <a:rPr lang="en-US" dirty="0"/>
              <a:t>It limits if resources. Unlike Candy Crush or Fire Emblem Heroes, which limit time played through lives or stamina, Clash of Clans actually restricts the resources players use to purchase items</a:t>
            </a:r>
          </a:p>
          <a:p>
            <a:r>
              <a:rPr lang="en-US" dirty="0"/>
              <a:t>As people save up currency, they are stored in storage containers</a:t>
            </a:r>
          </a:p>
          <a:p>
            <a:r>
              <a:rPr lang="en-US" dirty="0"/>
              <a:t>Unfortunately, you are always at risk of getting attacked and having your resources stolen which incentivizes purchase </a:t>
            </a:r>
          </a:p>
          <a:p>
            <a:r>
              <a:rPr lang="en-US" dirty="0"/>
              <a:t>	- You can either purchase shields with premium currency or supplement saved resources with premium currency to purchase something and not risk raids</a:t>
            </a:r>
          </a:p>
          <a:p>
            <a:r>
              <a:rPr lang="en-US" dirty="0"/>
              <a:t>In summary, even in the end game it is impossible to hoard excessive resources because you can only store so much and it will most likely get taken away </a:t>
            </a:r>
          </a:p>
          <a:p>
            <a:endParaRPr lang="en-US" dirty="0"/>
          </a:p>
          <a:p>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11</a:t>
            </a:fld>
            <a:endParaRPr lang="en-US"/>
          </a:p>
        </p:txBody>
      </p:sp>
    </p:spTree>
    <p:extLst>
      <p:ext uri="{BB962C8B-B14F-4D97-AF65-F5344CB8AC3E}">
        <p14:creationId xmlns:p14="http://schemas.microsoft.com/office/powerpoint/2010/main" val="102325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has my research improved? What’s changed?</a:t>
            </a:r>
          </a:p>
          <a:p>
            <a:pPr marL="171450" indent="-171450">
              <a:buFontTx/>
              <a:buChar char="-"/>
            </a:pPr>
            <a:r>
              <a:rPr lang="en-US" dirty="0"/>
              <a:t>My research will help to add both qualitative and quantitative data to current research on F2P economy optimization</a:t>
            </a:r>
          </a:p>
          <a:p>
            <a:pPr marL="628650" lvl="1" indent="-171450">
              <a:buFontTx/>
              <a:buChar char="-"/>
            </a:pPr>
            <a:r>
              <a:rPr lang="en-US" dirty="0"/>
              <a:t>Instead of just a blanket statement like “you should have a source/sink gap”, there is now data on what the gap should be at each stage of the game</a:t>
            </a:r>
          </a:p>
          <a:p>
            <a:pPr marL="171450" lvl="0" indent="-171450">
              <a:buFontTx/>
              <a:buChar char="-"/>
            </a:pPr>
            <a:r>
              <a:rPr lang="en-US" dirty="0"/>
              <a:t>Corrected misinformation in source/sink gap analysis</a:t>
            </a:r>
          </a:p>
          <a:p>
            <a:pPr marL="628650" lvl="1" indent="-171450">
              <a:buFontTx/>
              <a:buChar char="-"/>
            </a:pPr>
            <a:r>
              <a:rPr lang="en-US" dirty="0"/>
              <a:t>In the past it was believed that you should wait before introducing a source/sink gap because it would help player immersion</a:t>
            </a:r>
          </a:p>
          <a:p>
            <a:pPr marL="628650" lvl="1" indent="-171450">
              <a:buFontTx/>
              <a:buChar char="-"/>
            </a:pPr>
            <a:r>
              <a:rPr lang="en-US" dirty="0"/>
              <a:t>Developers may be losing revenue by delaying opportunity to teach player to use premium currency to make up the gap immediately</a:t>
            </a:r>
          </a:p>
          <a:p>
            <a:pPr marL="628650" lvl="1" indent="-171450">
              <a:buFontTx/>
              <a:buChar char="-"/>
            </a:pPr>
            <a:endParaRPr lang="en-US" dirty="0"/>
          </a:p>
          <a:p>
            <a:pPr marL="171450" lvl="0" indent="-171450">
              <a:buFontTx/>
              <a:buChar char="-"/>
            </a:pPr>
            <a:r>
              <a:rPr lang="en-US" dirty="0"/>
              <a:t>Lastly, with the additional data, it is possible to begin creating a framework that will help expedite the game design process.</a:t>
            </a:r>
          </a:p>
          <a:p>
            <a:pPr marL="628650" lvl="1" indent="-171450">
              <a:buFontTx/>
              <a:buChar char="-"/>
            </a:pPr>
            <a:r>
              <a:rPr lang="en-US" dirty="0"/>
              <a:t>In the past, creating a good game economy is a lot of trial and error. If it is too aggressive, players may not want to continue play but if it is too generous, the developer will lose out on revenue</a:t>
            </a:r>
          </a:p>
          <a:p>
            <a:pPr marL="628650" lvl="1" indent="-171450">
              <a:buFontTx/>
              <a:buChar char="-"/>
            </a:pPr>
            <a:r>
              <a:rPr lang="en-US" dirty="0"/>
              <a:t>The data will help to give developers a more clear starting point to reduce trial and error </a:t>
            </a:r>
          </a:p>
          <a:p>
            <a:pPr marL="628650" lvl="1" indent="-171450">
              <a:buFontTx/>
              <a:buChar char="-"/>
            </a:pPr>
            <a:endParaRPr lang="en-US" dirty="0"/>
          </a:p>
          <a:p>
            <a:pPr marL="0" lvl="0" indent="0">
              <a:buFontTx/>
              <a:buNone/>
            </a:pPr>
            <a:r>
              <a:rPr lang="en-US" dirty="0"/>
              <a:t>Limitations:</a:t>
            </a:r>
          </a:p>
          <a:p>
            <a:pPr marL="171450" lvl="0" indent="-171450">
              <a:buFontTx/>
              <a:buChar char="-"/>
            </a:pPr>
            <a:r>
              <a:rPr lang="en-US" dirty="0"/>
              <a:t>Data collected from personal play, third party websites, and player interviews which all have biases</a:t>
            </a:r>
          </a:p>
          <a:p>
            <a:pPr marL="628650" lvl="1" indent="-171450">
              <a:buFontTx/>
              <a:buChar char="-"/>
            </a:pPr>
            <a:r>
              <a:rPr lang="en-US" dirty="0"/>
              <a:t>Playstyle is relatively conservative but was also different across games</a:t>
            </a:r>
          </a:p>
          <a:p>
            <a:pPr marL="171450" lvl="0" indent="-171450">
              <a:buFontTx/>
              <a:buChar char="-"/>
            </a:pPr>
            <a:r>
              <a:rPr lang="en-US" dirty="0"/>
              <a:t>Application is limited</a:t>
            </a:r>
          </a:p>
          <a:p>
            <a:pPr marL="628650" lvl="1" indent="-171450">
              <a:buFontTx/>
              <a:buChar char="-"/>
            </a:pPr>
            <a:r>
              <a:rPr lang="en-US" dirty="0"/>
              <a:t>Only a few genres</a:t>
            </a:r>
          </a:p>
          <a:p>
            <a:pPr marL="628650" lvl="1" indent="-171450">
              <a:buFontTx/>
              <a:buChar char="-"/>
            </a:pPr>
            <a:r>
              <a:rPr lang="en-US" dirty="0"/>
              <a:t>Only analyzed top games</a:t>
            </a:r>
          </a:p>
          <a:p>
            <a:pPr marL="628650" lvl="1" indent="-171450">
              <a:buFontTx/>
              <a:buChar char="-"/>
            </a:pPr>
            <a:r>
              <a:rPr lang="en-US" dirty="0"/>
              <a:t>Only analyzed F2P games</a:t>
            </a:r>
          </a:p>
          <a:p>
            <a:pPr marL="628650" lvl="1" indent="-171450">
              <a:buFontTx/>
              <a:buChar char="-"/>
            </a:pPr>
            <a:r>
              <a:rPr lang="en-US" dirty="0"/>
              <a:t>Very few playstyle changes</a:t>
            </a:r>
          </a:p>
          <a:p>
            <a:pPr marL="628650" lvl="1" indent="-171450">
              <a:buFontTx/>
              <a:buChar char="-"/>
            </a:pPr>
            <a:r>
              <a:rPr lang="en-US" dirty="0"/>
              <a:t>Lack of different end-games </a:t>
            </a:r>
          </a:p>
          <a:p>
            <a:pPr marL="628650" lvl="1" indent="-171450">
              <a:buFontTx/>
              <a:buChar char="-"/>
            </a:pPr>
            <a:endParaRPr lang="en-US" dirty="0"/>
          </a:p>
          <a:p>
            <a:pPr marL="628650" lvl="1" indent="-171450">
              <a:buFontTx/>
              <a:buChar char="-"/>
            </a:pPr>
            <a:r>
              <a:rPr lang="en-US" dirty="0"/>
              <a:t>Data was relatively simple because it was either collected myself or found online</a:t>
            </a:r>
          </a:p>
          <a:p>
            <a:pPr marL="1085850" lvl="2" indent="-171450">
              <a:buFontTx/>
              <a:buChar char="-"/>
            </a:pPr>
            <a:r>
              <a:rPr lang="en-US" dirty="0"/>
              <a:t>No purchase data, player demographic data, etc. which could really help further analysis</a:t>
            </a:r>
          </a:p>
          <a:p>
            <a:pPr marL="457200" lvl="1" indent="0">
              <a:buFontTx/>
              <a:buNone/>
            </a:pPr>
            <a:r>
              <a:rPr lang="en-US" dirty="0"/>
              <a:t>- More data would help to solidify findings but also would help me run analysis in R </a:t>
            </a:r>
          </a:p>
        </p:txBody>
      </p:sp>
      <p:sp>
        <p:nvSpPr>
          <p:cNvPr id="4" name="Slide Number Placeholder 3"/>
          <p:cNvSpPr>
            <a:spLocks noGrp="1"/>
          </p:cNvSpPr>
          <p:nvPr>
            <p:ph type="sldNum" sz="quarter" idx="10"/>
          </p:nvPr>
        </p:nvSpPr>
        <p:spPr/>
        <p:txBody>
          <a:bodyPr/>
          <a:lstStyle/>
          <a:p>
            <a:fld id="{8DC4ED83-B90E-45B9-8283-4640A73B2ED6}" type="slidenum">
              <a:rPr lang="en-US" smtClean="0"/>
              <a:t>12</a:t>
            </a:fld>
            <a:endParaRPr lang="en-US"/>
          </a:p>
        </p:txBody>
      </p:sp>
    </p:spTree>
    <p:extLst>
      <p:ext uri="{BB962C8B-B14F-4D97-AF65-F5344CB8AC3E}">
        <p14:creationId xmlns:p14="http://schemas.microsoft.com/office/powerpoint/2010/main" val="424658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will my research impact the field?</a:t>
            </a:r>
          </a:p>
          <a:p>
            <a:endParaRPr lang="en-US" dirty="0"/>
          </a:p>
          <a:p>
            <a:pPr marL="171450" indent="-171450">
              <a:buFontTx/>
              <a:buChar char="-"/>
            </a:pPr>
            <a:r>
              <a:rPr lang="en-US" dirty="0"/>
              <a:t>As stated earlier, there will be more research on game economy optimization </a:t>
            </a:r>
          </a:p>
          <a:p>
            <a:pPr marL="628650" lvl="1" indent="-171450">
              <a:buFontTx/>
              <a:buChar char="-"/>
            </a:pPr>
            <a:r>
              <a:rPr lang="en-US" dirty="0"/>
              <a:t>Future research can build off of mine to help grow the field </a:t>
            </a:r>
          </a:p>
          <a:p>
            <a:pPr marL="171450" lvl="0" indent="-171450">
              <a:buFontTx/>
              <a:buChar char="-"/>
            </a:pPr>
            <a:r>
              <a:rPr lang="en-US" dirty="0"/>
              <a:t>The biggest impact is that the data and analysis, although not perfect, can expedite the game design process and help to create better F2P games</a:t>
            </a:r>
          </a:p>
          <a:p>
            <a:pPr marL="171450" lvl="0" indent="-171450">
              <a:buFontTx/>
              <a:buChar char="-"/>
            </a:pPr>
            <a:r>
              <a:rPr lang="en-US" dirty="0"/>
              <a:t>For example, a developer could use the two tables as a starting point for creating a resource loop (give example).</a:t>
            </a:r>
          </a:p>
          <a:p>
            <a:pPr marL="171450" lvl="0" indent="-171450">
              <a:buFontTx/>
              <a:buChar char="-"/>
            </a:pPr>
            <a:r>
              <a:rPr lang="en-US" dirty="0"/>
              <a:t>Therefore, the research has already begun to contribute towards developing a framework to help game creators to not only help them make more revenue, but create more immersive, fun games for their target markets. </a:t>
            </a:r>
          </a:p>
        </p:txBody>
      </p:sp>
      <p:sp>
        <p:nvSpPr>
          <p:cNvPr id="4" name="Slide Number Placeholder 3"/>
          <p:cNvSpPr>
            <a:spLocks noGrp="1"/>
          </p:cNvSpPr>
          <p:nvPr>
            <p:ph type="sldNum" sz="quarter" idx="10"/>
          </p:nvPr>
        </p:nvSpPr>
        <p:spPr/>
        <p:txBody>
          <a:bodyPr/>
          <a:lstStyle/>
          <a:p>
            <a:fld id="{8DC4ED83-B90E-45B9-8283-4640A73B2ED6}" type="slidenum">
              <a:rPr lang="en-US" smtClean="0"/>
              <a:t>13</a:t>
            </a:fld>
            <a:endParaRPr lang="en-US"/>
          </a:p>
        </p:txBody>
      </p:sp>
    </p:spTree>
    <p:extLst>
      <p:ext uri="{BB962C8B-B14F-4D97-AF65-F5344CB8AC3E}">
        <p14:creationId xmlns:p14="http://schemas.microsoft.com/office/powerpoint/2010/main" val="79360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a few conclusions from the research:</a:t>
            </a:r>
          </a:p>
          <a:p>
            <a:endParaRPr lang="en-US" dirty="0"/>
          </a:p>
          <a:p>
            <a:pPr marL="171450" indent="-171450">
              <a:buFontTx/>
              <a:buChar char="-"/>
            </a:pPr>
            <a:r>
              <a:rPr lang="en-US" dirty="0"/>
              <a:t>First, past research is both unspecific and outdated which lead to the game development process looking like the right image</a:t>
            </a:r>
          </a:p>
          <a:p>
            <a:pPr marL="628650" lvl="1" indent="-171450">
              <a:buFontTx/>
              <a:buChar char="-"/>
            </a:pPr>
            <a:r>
              <a:rPr lang="en-US" dirty="0"/>
              <a:t>Developers had to rely heavily on trail and error to create a successful economy which wastes time and resources</a:t>
            </a:r>
          </a:p>
          <a:p>
            <a:pPr marL="171450" lvl="0" indent="-171450">
              <a:buFontTx/>
              <a:buChar char="-"/>
            </a:pPr>
            <a:r>
              <a:rPr lang="en-US" dirty="0"/>
              <a:t>The research has shown that it is not optimal to delay the source sink gap because it gives up the opportunity to teach the player to spend</a:t>
            </a:r>
          </a:p>
          <a:p>
            <a:pPr marL="171450" lvl="0" indent="-171450">
              <a:buFontTx/>
              <a:buChar char="-"/>
            </a:pPr>
            <a:r>
              <a:rPr lang="en-US" dirty="0"/>
              <a:t>The research has given data on how many resource loops the top grossing games use to maximize revenue</a:t>
            </a:r>
          </a:p>
          <a:p>
            <a:pPr marL="171450" lvl="0" indent="-171450">
              <a:buFontTx/>
              <a:buChar char="-"/>
            </a:pPr>
            <a:r>
              <a:rPr lang="en-US" dirty="0"/>
              <a:t>The research has shown how a source/sink gap should grow with progression and how long to wait before introducing a large gap </a:t>
            </a:r>
          </a:p>
          <a:p>
            <a:pPr marL="171450" lvl="0" indent="-171450">
              <a:buFontTx/>
              <a:buChar char="-"/>
            </a:pPr>
            <a:r>
              <a:rPr lang="en-US" dirty="0"/>
              <a:t>And finally, the research has given insight into how to create an efficient end-game </a:t>
            </a:r>
          </a:p>
          <a:p>
            <a:pPr marL="171450" lvl="0" indent="-171450">
              <a:buFontTx/>
              <a:buChar char="-"/>
            </a:pPr>
            <a:endParaRPr lang="en-US" dirty="0"/>
          </a:p>
          <a:p>
            <a:pPr marL="171450" lvl="0" indent="-171450">
              <a:buFontTx/>
              <a:buChar char="-"/>
            </a:pPr>
            <a:r>
              <a:rPr lang="en-US" dirty="0"/>
              <a:t>With this research, hopefully the path for developers can begin to look more like the left and less like the right. </a:t>
            </a:r>
          </a:p>
          <a:p>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14</a:t>
            </a:fld>
            <a:endParaRPr lang="en-US"/>
          </a:p>
        </p:txBody>
      </p:sp>
    </p:spTree>
    <p:extLst>
      <p:ext uri="{BB962C8B-B14F-4D97-AF65-F5344CB8AC3E}">
        <p14:creationId xmlns:p14="http://schemas.microsoft.com/office/powerpoint/2010/main" val="56977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a:t>
            </a:r>
          </a:p>
        </p:txBody>
      </p:sp>
      <p:sp>
        <p:nvSpPr>
          <p:cNvPr id="4" name="Slide Number Placeholder 3"/>
          <p:cNvSpPr>
            <a:spLocks noGrp="1"/>
          </p:cNvSpPr>
          <p:nvPr>
            <p:ph type="sldNum" sz="quarter" idx="10"/>
          </p:nvPr>
        </p:nvSpPr>
        <p:spPr/>
        <p:txBody>
          <a:bodyPr/>
          <a:lstStyle/>
          <a:p>
            <a:fld id="{8DC4ED83-B90E-45B9-8283-4640A73B2ED6}" type="slidenum">
              <a:rPr lang="en-US" smtClean="0"/>
              <a:t>15</a:t>
            </a:fld>
            <a:endParaRPr lang="en-US"/>
          </a:p>
        </p:txBody>
      </p:sp>
    </p:spTree>
    <p:extLst>
      <p:ext uri="{BB962C8B-B14F-4D97-AF65-F5344CB8AC3E}">
        <p14:creationId xmlns:p14="http://schemas.microsoft.com/office/powerpoint/2010/main" val="688128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16</a:t>
            </a:fld>
            <a:endParaRPr lang="en-US"/>
          </a:p>
        </p:txBody>
      </p:sp>
    </p:spTree>
    <p:extLst>
      <p:ext uri="{BB962C8B-B14F-4D97-AF65-F5344CB8AC3E}">
        <p14:creationId xmlns:p14="http://schemas.microsoft.com/office/powerpoint/2010/main" val="1907879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22</a:t>
            </a:fld>
            <a:endParaRPr lang="en-US"/>
          </a:p>
        </p:txBody>
      </p:sp>
    </p:spTree>
    <p:extLst>
      <p:ext uri="{BB962C8B-B14F-4D97-AF65-F5344CB8AC3E}">
        <p14:creationId xmlns:p14="http://schemas.microsoft.com/office/powerpoint/2010/main" val="387580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Context: </a:t>
            </a:r>
          </a:p>
          <a:p>
            <a:pPr marL="171450" indent="-171450">
              <a:buFontTx/>
              <a:buChar char="-"/>
            </a:pPr>
            <a:r>
              <a:rPr lang="en-US" dirty="0"/>
              <a:t>A game economy is very similar to the economy in real life. Players can acquire currency and spend it to purchase items that will help them progress through the game, change how they look, or even unlock additional game content. </a:t>
            </a:r>
          </a:p>
          <a:p>
            <a:pPr marL="171450" indent="-171450">
              <a:buFontTx/>
              <a:buChar char="-"/>
            </a:pPr>
            <a:r>
              <a:rPr lang="en-US" dirty="0"/>
              <a:t>Every game has an economy because not only does it help to incentivize the player, but it is a very good tool used for directing action.</a:t>
            </a:r>
          </a:p>
          <a:p>
            <a:pPr marL="171450" indent="-171450">
              <a:buFontTx/>
              <a:buChar char="-"/>
            </a:pPr>
            <a:r>
              <a:rPr lang="en-US" dirty="0"/>
              <a:t>Therefore, a good game economy = improved player immersion, more playtime, and in the case of F2P’s, increased revenue for developers. </a:t>
            </a:r>
          </a:p>
          <a:p>
            <a:pPr marL="171450" indent="-171450">
              <a:buFontTx/>
              <a:buChar char="-"/>
            </a:pPr>
            <a:r>
              <a:rPr lang="en-US" dirty="0"/>
              <a:t>So in a nutshell, the basic idea behind my research is how do we get players of F2P games to click on those big, shiny buy buttons more?</a:t>
            </a:r>
          </a:p>
          <a:p>
            <a:pPr marL="171450" indent="-171450">
              <a:buFontTx/>
              <a:buChar char="-"/>
            </a:pPr>
            <a:endParaRPr lang="en-US" dirty="0"/>
          </a:p>
          <a:p>
            <a:pPr marL="0" indent="0">
              <a:buFontTx/>
              <a:buNone/>
            </a:pPr>
            <a:r>
              <a:rPr lang="en-US" dirty="0"/>
              <a:t>Current Situation: </a:t>
            </a:r>
          </a:p>
          <a:p>
            <a:pPr marL="171450" indent="-171450">
              <a:buFontTx/>
              <a:buChar char="-"/>
            </a:pPr>
            <a:r>
              <a:rPr lang="en-US" dirty="0"/>
              <a:t>Currently, research in game economy optimization, is very scattered with no data to support claims </a:t>
            </a:r>
          </a:p>
          <a:p>
            <a:pPr marL="171450" indent="-171450">
              <a:buFontTx/>
              <a:buChar char="-"/>
            </a:pPr>
            <a:r>
              <a:rPr lang="en-US" dirty="0"/>
              <a:t>For example, people do not know how many resource loops is optimal, or how much to increase sinks in comparison to sources.</a:t>
            </a:r>
          </a:p>
          <a:p>
            <a:pPr marL="171450" indent="-171450">
              <a:buFontTx/>
              <a:buChar char="-"/>
            </a:pPr>
            <a:r>
              <a:rPr lang="en-US" dirty="0"/>
              <a:t>My research was to help answer these questions and contribute to research to the field as a whole. I have focused on source/sink optimization, source/sink gap optimization, and end-game optimization. </a:t>
            </a:r>
          </a:p>
          <a:p>
            <a:pPr marL="171450" indent="-171450">
              <a:buFontTx/>
              <a:buChar char="-"/>
            </a:pPr>
            <a:endParaRPr lang="en-US" dirty="0"/>
          </a:p>
          <a:p>
            <a:pPr marL="0" indent="0">
              <a:buFontTx/>
              <a:buNone/>
            </a:pPr>
            <a:r>
              <a:rPr lang="en-US" dirty="0"/>
              <a:t>Results: </a:t>
            </a:r>
          </a:p>
          <a:p>
            <a:pPr marL="171450" indent="-171450">
              <a:buFontTx/>
              <a:buChar char="-"/>
            </a:pPr>
            <a:r>
              <a:rPr lang="en-US" dirty="0"/>
              <a:t>I collected data, both from playing games myself and looking online, analyzed the data for insights, interviewed players, and read through forums all to try and contribute some data to the field.</a:t>
            </a:r>
          </a:p>
          <a:p>
            <a:pPr marL="171450" indent="-171450">
              <a:buFontTx/>
              <a:buChar char="-"/>
            </a:pPr>
            <a:r>
              <a:rPr lang="en-US" dirty="0"/>
              <a:t>Findings in 3 categories</a:t>
            </a:r>
          </a:p>
          <a:p>
            <a:pPr marL="628650" lvl="1" indent="-171450">
              <a:buFontTx/>
              <a:buChar char="-"/>
            </a:pPr>
            <a:r>
              <a:rPr lang="en-US" dirty="0"/>
              <a:t>For source/sink optimization, optimal resource loops: 4 </a:t>
            </a:r>
          </a:p>
          <a:p>
            <a:pPr marL="628650" lvl="1" indent="-171450">
              <a:buFontTx/>
              <a:buChar char="-"/>
            </a:pPr>
            <a:r>
              <a:rPr lang="en-US" dirty="0"/>
              <a:t>For source/sink gap analysis, 3 key findings: 1. delaying the source/sink gap is bad 2. gap growth is tied to progress 3. sink should drastically outpace source @ 70% </a:t>
            </a:r>
          </a:p>
          <a:p>
            <a:pPr marL="628650" lvl="1" indent="-171450">
              <a:buFontTx/>
              <a:buChar char="-"/>
            </a:pPr>
            <a:r>
              <a:rPr lang="en-US" dirty="0"/>
              <a:t>For end-game, most data is qualitative but have found traits that are common to good end-games</a:t>
            </a:r>
          </a:p>
          <a:p>
            <a:pPr marL="0" lvl="0" indent="0">
              <a:buFontTx/>
              <a:buNone/>
            </a:pPr>
            <a:r>
              <a:rPr lang="en-US" dirty="0"/>
              <a:t>Impact:</a:t>
            </a:r>
          </a:p>
          <a:p>
            <a:pPr marL="171450" lvl="0" indent="-171450">
              <a:buFontTx/>
              <a:buChar char="-"/>
            </a:pPr>
            <a:r>
              <a:rPr lang="en-US" dirty="0"/>
              <a:t>Help to further research in field by providing numerical data</a:t>
            </a:r>
          </a:p>
          <a:p>
            <a:pPr marL="171450" lvl="0" indent="-171450">
              <a:buFontTx/>
              <a:buChar char="-"/>
            </a:pPr>
            <a:r>
              <a:rPr lang="en-US" dirty="0"/>
              <a:t>Help developers streamline game design process</a:t>
            </a:r>
          </a:p>
          <a:p>
            <a:pPr marL="171450" lvl="0" indent="-171450">
              <a:buFontTx/>
              <a:buChar char="-"/>
            </a:pPr>
            <a:r>
              <a:rPr lang="en-US" dirty="0"/>
              <a:t>Work towards a game economy framework that developers can use to develop a game economy </a:t>
            </a:r>
          </a:p>
          <a:p>
            <a:pPr marL="171450" lvl="0" indent="-171450">
              <a:buFontTx/>
              <a:buChar char="-"/>
            </a:pPr>
            <a:r>
              <a:rPr lang="en-US" dirty="0"/>
              <a:t>All in all, research should help to improve game economy design for future F2P titles and help to improve the immersion for players</a:t>
            </a:r>
          </a:p>
          <a:p>
            <a:pPr marL="0" lvl="0" indent="0">
              <a:buFontTx/>
              <a:buNone/>
            </a:pPr>
            <a:endParaRPr lang="en-US" dirty="0"/>
          </a:p>
          <a:p>
            <a:pPr marL="0" lvl="0" indent="0">
              <a:buFontTx/>
              <a:buNone/>
            </a:pPr>
            <a:r>
              <a:rPr lang="en-US" dirty="0"/>
              <a:t>Lets go into more detail</a:t>
            </a:r>
          </a:p>
        </p:txBody>
      </p:sp>
      <p:sp>
        <p:nvSpPr>
          <p:cNvPr id="4" name="Slide Number Placeholder 3"/>
          <p:cNvSpPr>
            <a:spLocks noGrp="1"/>
          </p:cNvSpPr>
          <p:nvPr>
            <p:ph type="sldNum" sz="quarter" idx="10"/>
          </p:nvPr>
        </p:nvSpPr>
        <p:spPr/>
        <p:txBody>
          <a:bodyPr/>
          <a:lstStyle/>
          <a:p>
            <a:fld id="{8DC4ED83-B90E-45B9-8283-4640A73B2ED6}" type="slidenum">
              <a:rPr lang="en-US" smtClean="0"/>
              <a:t>2</a:t>
            </a:fld>
            <a:endParaRPr lang="en-US"/>
          </a:p>
        </p:txBody>
      </p:sp>
    </p:spTree>
    <p:extLst>
      <p:ext uri="{BB962C8B-B14F-4D97-AF65-F5344CB8AC3E}">
        <p14:creationId xmlns:p14="http://schemas.microsoft.com/office/powerpoint/2010/main" val="217300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for the presentation </a:t>
            </a:r>
          </a:p>
        </p:txBody>
      </p:sp>
      <p:sp>
        <p:nvSpPr>
          <p:cNvPr id="4" name="Slide Number Placeholder 3"/>
          <p:cNvSpPr>
            <a:spLocks noGrp="1"/>
          </p:cNvSpPr>
          <p:nvPr>
            <p:ph type="sldNum" sz="quarter" idx="10"/>
          </p:nvPr>
        </p:nvSpPr>
        <p:spPr/>
        <p:txBody>
          <a:bodyPr/>
          <a:lstStyle/>
          <a:p>
            <a:fld id="{8DC4ED83-B90E-45B9-8283-4640A73B2ED6}" type="slidenum">
              <a:rPr lang="en-US" smtClean="0"/>
              <a:t>3</a:t>
            </a:fld>
            <a:endParaRPr lang="en-US"/>
          </a:p>
        </p:txBody>
      </p:sp>
    </p:spTree>
    <p:extLst>
      <p:ext uri="{BB962C8B-B14F-4D97-AF65-F5344CB8AC3E}">
        <p14:creationId xmlns:p14="http://schemas.microsoft.com/office/powerpoint/2010/main" val="165862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Research is focused on a closed economy (no imports in and no exports out) and there is no influence from inflation or trade</a:t>
            </a:r>
          </a:p>
          <a:p>
            <a:pPr marL="171450" indent="-171450">
              <a:buFontTx/>
              <a:buChar char="-"/>
            </a:pPr>
            <a:endParaRPr lang="en-US" dirty="0"/>
          </a:p>
          <a:p>
            <a:pPr marL="0" indent="0">
              <a:buFontTx/>
              <a:buNone/>
            </a:pPr>
            <a:r>
              <a:rPr lang="en-US" dirty="0"/>
              <a:t>Source/Sink Research:</a:t>
            </a:r>
          </a:p>
          <a:p>
            <a:pPr marL="171450" indent="-171450">
              <a:buFontTx/>
              <a:buChar char="-"/>
            </a:pPr>
            <a:r>
              <a:rPr lang="en-US" dirty="0"/>
              <a:t>Limited to types of sources/sinks </a:t>
            </a:r>
          </a:p>
          <a:p>
            <a:pPr marL="628650" lvl="1" indent="-171450">
              <a:buFontTx/>
              <a:buChar char="-"/>
            </a:pPr>
            <a:r>
              <a:rPr lang="en-US" dirty="0"/>
              <a:t>Generators: background like process that continuously provides resources</a:t>
            </a:r>
          </a:p>
          <a:p>
            <a:pPr marL="628650" lvl="1" indent="-171450">
              <a:buFontTx/>
              <a:buChar char="-"/>
            </a:pPr>
            <a:r>
              <a:rPr lang="en-US" dirty="0"/>
              <a:t>Event-based: gives resources when certain conditions are met like completing a quest or killing an enemy</a:t>
            </a:r>
          </a:p>
          <a:p>
            <a:pPr marL="628650" lvl="1" indent="-171450">
              <a:buFontTx/>
              <a:buChar char="-"/>
            </a:pPr>
            <a:r>
              <a:rPr lang="en-US" dirty="0"/>
              <a:t>Single input: very much like event-based but only happens once. Usually reserved for bosses and story driven events</a:t>
            </a:r>
          </a:p>
          <a:p>
            <a:pPr marL="628650" lvl="1" indent="-171450">
              <a:buFontTx/>
              <a:buChar char="-"/>
            </a:pPr>
            <a:r>
              <a:rPr lang="en-US" dirty="0"/>
              <a:t>sinks follow the exact same pattern as sources</a:t>
            </a:r>
          </a:p>
          <a:p>
            <a:pPr marL="628650" lvl="1" indent="-171450">
              <a:buFontTx/>
              <a:buChar char="-"/>
            </a:pPr>
            <a:endParaRPr lang="en-US" dirty="0"/>
          </a:p>
          <a:p>
            <a:pPr marL="0" lvl="0" indent="0">
              <a:buFontTx/>
              <a:buNone/>
            </a:pPr>
            <a:r>
              <a:rPr lang="en-US" dirty="0"/>
              <a:t>Game Economy Optimization: </a:t>
            </a:r>
          </a:p>
          <a:p>
            <a:pPr marL="171450" lvl="0" indent="-171450">
              <a:buFontTx/>
              <a:buChar char="-"/>
            </a:pPr>
            <a:r>
              <a:rPr lang="en-US" dirty="0"/>
              <a:t>Very scattered but there a few common points</a:t>
            </a:r>
          </a:p>
          <a:p>
            <a:pPr marL="171450" lvl="0" indent="-171450">
              <a:buFontTx/>
              <a:buChar char="-"/>
            </a:pPr>
            <a:r>
              <a:rPr lang="en-US" dirty="0"/>
              <a:t>Multiple currencies is more effective than single currencies (to differentiate between premium and non-premium)</a:t>
            </a:r>
          </a:p>
          <a:p>
            <a:pPr marL="171450" lvl="0" indent="-171450">
              <a:buFontTx/>
              <a:buChar char="-"/>
            </a:pPr>
            <a:r>
              <a:rPr lang="en-US" dirty="0"/>
              <a:t>Should try to immerse player in game before monetizing</a:t>
            </a:r>
          </a:p>
          <a:p>
            <a:pPr marL="171450" lvl="0" indent="-171450">
              <a:buFontTx/>
              <a:buChar char="-"/>
            </a:pPr>
            <a:r>
              <a:rPr lang="en-US" dirty="0"/>
              <a:t>Have multiple resource loops</a:t>
            </a:r>
          </a:p>
          <a:p>
            <a:pPr marL="171450" lvl="0" indent="-171450">
              <a:buFontTx/>
              <a:buChar char="-"/>
            </a:pPr>
            <a:r>
              <a:rPr lang="en-US" dirty="0"/>
              <a:t>Must have adequate sinks to promote purchases</a:t>
            </a:r>
          </a:p>
          <a:p>
            <a:pPr marL="171450" lvl="0" indent="-171450">
              <a:buFontTx/>
              <a:buChar char="-"/>
            </a:pPr>
            <a:r>
              <a:rPr lang="en-US" dirty="0"/>
              <a:t>Start users with a little premium currency to allow them to experience the benefits</a:t>
            </a:r>
          </a:p>
          <a:p>
            <a:pPr marL="171450" lvl="0" indent="-171450">
              <a:buFontTx/>
              <a:buChar char="-"/>
            </a:pPr>
            <a:r>
              <a:rPr lang="en-US" dirty="0"/>
              <a:t>Progression should make buying things more difficult</a:t>
            </a:r>
          </a:p>
          <a:p>
            <a:pPr marL="171450" lvl="0" indent="-171450">
              <a:buFontTx/>
              <a:buChar char="-"/>
            </a:pPr>
            <a:r>
              <a:rPr lang="en-US" dirty="0"/>
              <a:t>Gambling engages uses longer</a:t>
            </a:r>
          </a:p>
          <a:p>
            <a:pPr marL="171450" lvl="0" indent="-171450">
              <a:buFontTx/>
              <a:buChar char="-"/>
            </a:pPr>
            <a:endParaRPr lang="en-US" dirty="0"/>
          </a:p>
          <a:p>
            <a:pPr marL="0" lvl="0" indent="0">
              <a:buFontTx/>
              <a:buNone/>
            </a:pPr>
            <a:r>
              <a:rPr lang="en-US" dirty="0"/>
              <a:t>End Game:</a:t>
            </a:r>
          </a:p>
          <a:p>
            <a:pPr marL="171450" lvl="0" indent="-171450">
              <a:buFontTx/>
              <a:buChar char="-"/>
            </a:pPr>
            <a:r>
              <a:rPr lang="en-US" dirty="0"/>
              <a:t>Fixed ending: common to AAA games, fixed ending is a final test for the player that should leave the player satisfied with both the story ending and mechanical requirements</a:t>
            </a:r>
          </a:p>
          <a:p>
            <a:pPr marL="171450" lvl="0" indent="-171450">
              <a:buFontTx/>
              <a:buChar char="-"/>
            </a:pPr>
            <a:r>
              <a:rPr lang="en-US" dirty="0"/>
              <a:t>Scaling ending: the game scales infinitely with time, but be careful because players can get bored quick</a:t>
            </a:r>
          </a:p>
          <a:p>
            <a:pPr marL="171450" lvl="0" indent="-171450">
              <a:buFontTx/>
              <a:buChar char="-"/>
            </a:pPr>
            <a:r>
              <a:rPr lang="en-US" dirty="0"/>
              <a:t>Ascension/prestige: player can restart the game when completed and will be rewarded with a unique item. Nowadays it is not enough to just reward, there should be differences in playthroughs</a:t>
            </a:r>
          </a:p>
          <a:p>
            <a:pPr marL="171450" lvl="0" indent="-171450">
              <a:buFontTx/>
              <a:buChar char="-"/>
            </a:pPr>
            <a:endParaRPr lang="en-US" dirty="0"/>
          </a:p>
          <a:p>
            <a:pPr marL="0" lvl="0" indent="0">
              <a:buFontTx/>
              <a:buNone/>
            </a:pPr>
            <a:r>
              <a:rPr lang="en-US" dirty="0"/>
              <a:t>Hoarding:</a:t>
            </a:r>
          </a:p>
          <a:p>
            <a:pPr marL="171450" lvl="0" indent="-171450">
              <a:buFontTx/>
              <a:buChar char="-"/>
            </a:pPr>
            <a:r>
              <a:rPr lang="en-US" dirty="0"/>
              <a:t>Researched this because hoarding is a common tactic that can hurt end game (players save too many resources which makes paying currency trivial)</a:t>
            </a:r>
          </a:p>
          <a:p>
            <a:pPr marL="171450" lvl="0" indent="-171450">
              <a:buFontTx/>
              <a:buChar char="-"/>
            </a:pPr>
            <a:r>
              <a:rPr lang="en-US" dirty="0"/>
              <a:t>Caused by people wanting to “save” for when the resource is really needed</a:t>
            </a:r>
          </a:p>
          <a:p>
            <a:pPr marL="171450" lvl="0" indent="-171450">
              <a:buFontTx/>
              <a:buChar char="-"/>
            </a:pPr>
            <a:r>
              <a:rPr lang="en-US" dirty="0"/>
              <a:t>“Player is willing to make the game hard for themselves in the short term to prepare for potential problems”</a:t>
            </a:r>
          </a:p>
          <a:p>
            <a:pPr marL="171450" lvl="0" indent="-171450">
              <a:buFontTx/>
              <a:buChar char="-"/>
            </a:pPr>
            <a:r>
              <a:rPr lang="en-US" dirty="0"/>
              <a:t>Research says that developers should make the resource abundant with many opportunities to spend or limit capacity</a:t>
            </a:r>
          </a:p>
          <a:p>
            <a:pPr marL="171450" lvl="0" indent="-171450">
              <a:buFontTx/>
              <a:buChar char="-"/>
            </a:pPr>
            <a:r>
              <a:rPr lang="en-US" dirty="0"/>
              <a:t>Or develop a game that is focused on short term, for example dark souls. </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4</a:t>
            </a:fld>
            <a:endParaRPr lang="en-US"/>
          </a:p>
        </p:txBody>
      </p:sp>
    </p:spTree>
    <p:extLst>
      <p:ext uri="{BB962C8B-B14F-4D97-AF65-F5344CB8AC3E}">
        <p14:creationId xmlns:p14="http://schemas.microsoft.com/office/powerpoint/2010/main" val="178511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a:t>
            </a:r>
          </a:p>
          <a:p>
            <a:pPr marL="171450" indent="-171450">
              <a:buFontTx/>
              <a:buChar char="-"/>
            </a:pPr>
            <a:r>
              <a:rPr lang="en-US" dirty="0"/>
              <a:t>Data Collection:</a:t>
            </a:r>
          </a:p>
          <a:p>
            <a:pPr marL="628650" lvl="1" indent="-171450">
              <a:buFontTx/>
              <a:buChar char="-"/>
            </a:pPr>
            <a:r>
              <a:rPr lang="en-US" dirty="0"/>
              <a:t>Played 4 F2P games for understanding and collecting data</a:t>
            </a:r>
          </a:p>
          <a:p>
            <a:pPr marL="1085850" lvl="2" indent="-171450">
              <a:buFontTx/>
              <a:buChar char="-"/>
            </a:pPr>
            <a:r>
              <a:rPr lang="en-US" dirty="0"/>
              <a:t>FE Heroes, Candy Crush, Clash of Clans, My Singing Monsters</a:t>
            </a:r>
          </a:p>
          <a:p>
            <a:pPr marL="628650" lvl="1" indent="-171450">
              <a:buFontTx/>
              <a:buChar char="-"/>
            </a:pPr>
            <a:r>
              <a:rPr lang="en-US" dirty="0"/>
              <a:t>Tried to play a game for minimum 15 hours to collect enough data and progress far enough into game</a:t>
            </a:r>
          </a:p>
          <a:p>
            <a:pPr marL="628650" lvl="1" indent="-171450">
              <a:buFontTx/>
              <a:buChar char="-"/>
            </a:pPr>
            <a:r>
              <a:rPr lang="en-US" dirty="0"/>
              <a:t>To supplement, </a:t>
            </a:r>
            <a:r>
              <a:rPr lang="en-US" dirty="0" err="1"/>
              <a:t>Wikia</a:t>
            </a:r>
            <a:r>
              <a:rPr lang="en-US" dirty="0"/>
              <a:t> was used because it contained up to date data </a:t>
            </a:r>
          </a:p>
          <a:p>
            <a:pPr marL="628650" lvl="1" indent="-171450">
              <a:buFontTx/>
              <a:buChar char="-"/>
            </a:pPr>
            <a:r>
              <a:rPr lang="en-US" dirty="0"/>
              <a:t>Playstyle data was collected to better understand common playstyles (ex. people like to purchase items as soon as available)</a:t>
            </a:r>
          </a:p>
          <a:p>
            <a:pPr marL="1085850" lvl="2" indent="-171450">
              <a:buFontTx/>
              <a:buChar char="-"/>
            </a:pPr>
            <a:r>
              <a:rPr lang="en-US" dirty="0"/>
              <a:t>Try to supplement my conservative playstyle </a:t>
            </a:r>
          </a:p>
          <a:p>
            <a:pPr marL="171450" lvl="0" indent="-171450">
              <a:buFontTx/>
              <a:buChar char="-"/>
            </a:pPr>
            <a:r>
              <a:rPr lang="en-US" dirty="0"/>
              <a:t>Data Analysis</a:t>
            </a:r>
          </a:p>
          <a:p>
            <a:pPr marL="628650" lvl="1" indent="-171450">
              <a:buFontTx/>
              <a:buChar char="-"/>
            </a:pPr>
            <a:r>
              <a:rPr lang="en-US" dirty="0"/>
              <a:t>Analysis primary in Excel. </a:t>
            </a:r>
          </a:p>
          <a:p>
            <a:pPr marL="628650" lvl="1" indent="-171450">
              <a:buFontTx/>
              <a:buChar char="-"/>
            </a:pPr>
            <a:r>
              <a:rPr lang="en-US" dirty="0"/>
              <a:t>After data collection, data had to be organized and cleaned (ex. personal data and </a:t>
            </a:r>
            <a:r>
              <a:rPr lang="en-US" dirty="0" err="1"/>
              <a:t>Wikia</a:t>
            </a:r>
            <a:r>
              <a:rPr lang="en-US" dirty="0"/>
              <a:t> data conflicted) </a:t>
            </a:r>
          </a:p>
          <a:p>
            <a:pPr marL="628650" lvl="1" indent="-171450">
              <a:buFontTx/>
              <a:buChar char="-"/>
            </a:pPr>
            <a:r>
              <a:rPr lang="en-US" dirty="0"/>
              <a:t>Data analyzed to find source/sink numbers, gap growth, etc.</a:t>
            </a:r>
          </a:p>
          <a:p>
            <a:pPr marL="628650" lvl="1" indent="-171450">
              <a:buFontTx/>
              <a:buChar char="-"/>
            </a:pPr>
            <a:r>
              <a:rPr lang="en-US" dirty="0"/>
              <a:t>Data was graphed to help show trends and help with understanding</a:t>
            </a:r>
          </a:p>
          <a:p>
            <a:pPr marL="628650" lvl="1" indent="-171450">
              <a:buFontTx/>
              <a:buChar char="-"/>
            </a:pPr>
            <a:r>
              <a:rPr lang="en-US" dirty="0"/>
              <a:t>Finally, data was combined to try and find holistic insights</a:t>
            </a:r>
          </a:p>
          <a:p>
            <a:pPr marL="171450" lvl="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Qualitative:</a:t>
            </a:r>
          </a:p>
          <a:p>
            <a:pPr marL="171450" lvl="0" indent="-171450">
              <a:buFontTx/>
              <a:buChar char="-"/>
            </a:pPr>
            <a:r>
              <a:rPr lang="en-US" dirty="0"/>
              <a:t>Unfortunately, limited because of time constraints</a:t>
            </a:r>
          </a:p>
          <a:p>
            <a:pPr marL="171450" lvl="0" indent="-171450">
              <a:buFontTx/>
              <a:buChar char="-"/>
            </a:pPr>
            <a:r>
              <a:rPr lang="en-US" dirty="0"/>
              <a:t>Original plan was to interview players of the game, release surveys and analyze responses, and interview game developers but could only do first</a:t>
            </a:r>
          </a:p>
          <a:p>
            <a:pPr marL="628650" lvl="1" indent="-171450">
              <a:buFontTx/>
              <a:buChar char="-"/>
            </a:pPr>
            <a:r>
              <a:rPr lang="en-US" dirty="0"/>
              <a:t>Tried to supplement with reading online forums and discussions about the games</a:t>
            </a:r>
          </a:p>
          <a:p>
            <a:pPr marL="171450" lvl="0" indent="-171450">
              <a:buFontTx/>
              <a:buChar char="-"/>
            </a:pPr>
            <a:r>
              <a:rPr lang="en-US" dirty="0"/>
              <a:t>Friends and acquaintances were interviewed about playstyles, whether or not they purchased currency, their opinions on the game’s economy, etc. </a:t>
            </a:r>
          </a:p>
          <a:p>
            <a:pPr marL="171450" lvl="0" indent="-171450">
              <a:buFontTx/>
              <a:buChar char="-"/>
            </a:pPr>
            <a:r>
              <a:rPr lang="en-US" dirty="0"/>
              <a:t>Forums were scanned for similar information</a:t>
            </a:r>
          </a:p>
          <a:p>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5</a:t>
            </a:fld>
            <a:endParaRPr lang="en-US"/>
          </a:p>
        </p:txBody>
      </p:sp>
    </p:spTree>
    <p:extLst>
      <p:ext uri="{BB962C8B-B14F-4D97-AF65-F5344CB8AC3E}">
        <p14:creationId xmlns:p14="http://schemas.microsoft.com/office/powerpoint/2010/main" val="85550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C4ED83-B90E-45B9-8283-4640A73B2ED6}" type="slidenum">
              <a:rPr lang="en-US" smtClean="0"/>
              <a:t>6</a:t>
            </a:fld>
            <a:endParaRPr lang="en-US"/>
          </a:p>
        </p:txBody>
      </p:sp>
    </p:spTree>
    <p:extLst>
      <p:ext uri="{BB962C8B-B14F-4D97-AF65-F5344CB8AC3E}">
        <p14:creationId xmlns:p14="http://schemas.microsoft.com/office/powerpoint/2010/main" val="660336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following is an overall summary of the results.</a:t>
            </a:r>
          </a:p>
          <a:p>
            <a:pPr marL="171450" indent="-171450">
              <a:buFontTx/>
              <a:buChar char="-"/>
            </a:pPr>
            <a:r>
              <a:rPr lang="en-US" dirty="0"/>
              <a:t>As discussed earlier, my research focused on three areas </a:t>
            </a:r>
          </a:p>
          <a:p>
            <a:pPr marL="171450" indent="-171450">
              <a:buFontTx/>
              <a:buChar char="-"/>
            </a:pPr>
            <a:endParaRPr lang="en-US" dirty="0"/>
          </a:p>
          <a:p>
            <a:pPr marL="0" indent="0">
              <a:buFontTx/>
              <a:buNone/>
            </a:pPr>
            <a:r>
              <a:rPr lang="en-US" dirty="0"/>
              <a:t>Source/Sink Analysis: </a:t>
            </a:r>
          </a:p>
          <a:p>
            <a:pPr marL="171450" indent="-171450">
              <a:buFontTx/>
              <a:buChar char="-"/>
            </a:pPr>
            <a:r>
              <a:rPr lang="en-US" dirty="0"/>
              <a:t>The average number of sources or sinks was 4.5 </a:t>
            </a:r>
          </a:p>
          <a:p>
            <a:pPr marL="171450" indent="-171450">
              <a:buFontTx/>
              <a:buChar char="-"/>
            </a:pPr>
            <a:r>
              <a:rPr lang="en-US" dirty="0"/>
              <a:t>Recommendation is 4 unique resource loops as a balance between keeping the player interested but not confusing the player</a:t>
            </a:r>
          </a:p>
          <a:p>
            <a:pPr marL="171450" indent="-171450">
              <a:buFontTx/>
              <a:buChar char="-"/>
            </a:pPr>
            <a:endParaRPr lang="en-US" dirty="0"/>
          </a:p>
          <a:p>
            <a:pPr marL="0" indent="0">
              <a:buFontTx/>
              <a:buNone/>
            </a:pPr>
            <a:endParaRPr lang="en-US" dirty="0"/>
          </a:p>
          <a:p>
            <a:pPr marL="0" indent="0">
              <a:buFontTx/>
              <a:buNone/>
            </a:pPr>
            <a:r>
              <a:rPr lang="en-US" dirty="0"/>
              <a:t>Source/Sink Gap Analysis:</a:t>
            </a:r>
          </a:p>
          <a:p>
            <a:pPr marL="171450" indent="-171450">
              <a:buFontTx/>
              <a:buChar char="-"/>
            </a:pPr>
            <a:r>
              <a:rPr lang="en-US" dirty="0"/>
              <a:t>3 key findings:</a:t>
            </a:r>
          </a:p>
          <a:p>
            <a:pPr marL="628650" lvl="1" indent="-171450">
              <a:buFontTx/>
              <a:buChar char="-"/>
            </a:pPr>
            <a:r>
              <a:rPr lang="en-US" dirty="0"/>
              <a:t>Contrary to past research, successful F2P games do not delay the source/sink gap</a:t>
            </a:r>
          </a:p>
          <a:p>
            <a:pPr marL="628650" lvl="1" indent="-171450">
              <a:buFontTx/>
              <a:buChar char="-"/>
            </a:pPr>
            <a:r>
              <a:rPr lang="en-US" dirty="0"/>
              <a:t>All games analyzed begin introducing a large gap at around 70% progress</a:t>
            </a:r>
          </a:p>
          <a:p>
            <a:pPr marL="628650" lvl="1" indent="-171450">
              <a:buFontTx/>
              <a:buChar char="-"/>
            </a:pPr>
            <a:r>
              <a:rPr lang="en-US" dirty="0"/>
              <a:t>And gap growth varies depending on player progression </a:t>
            </a:r>
          </a:p>
          <a:p>
            <a:pPr marL="628650" lvl="1" indent="-171450">
              <a:buFontTx/>
              <a:buChar char="-"/>
            </a:pPr>
            <a:endParaRPr lang="en-US" dirty="0"/>
          </a:p>
          <a:p>
            <a:pPr marL="0" lvl="0" indent="0">
              <a:buFontTx/>
              <a:buNone/>
            </a:pPr>
            <a:r>
              <a:rPr lang="en-US" dirty="0"/>
              <a:t>End-Game Analysis:</a:t>
            </a:r>
          </a:p>
          <a:p>
            <a:pPr marL="171450" lvl="0" indent="-171450">
              <a:buFontTx/>
              <a:buChar char="-"/>
            </a:pPr>
            <a:r>
              <a:rPr lang="en-US" dirty="0"/>
              <a:t>Unfortunately, end-game analysis lacked quantitative data but I was able to research insights about which end-game of the four titles analyzed was ranked highest and why. </a:t>
            </a:r>
          </a:p>
          <a:p>
            <a:pPr marL="171450" lvl="0" indent="-171450">
              <a:buFontTx/>
              <a:buChar char="-"/>
            </a:pPr>
            <a:endParaRPr lang="en-US" dirty="0"/>
          </a:p>
          <a:p>
            <a:pPr marL="0" lvl="0" indent="0">
              <a:buFontTx/>
              <a:buNone/>
            </a:pPr>
            <a:r>
              <a:rPr lang="en-US" dirty="0"/>
              <a:t>Lets dive into a more comprehensive view of each section</a:t>
            </a:r>
          </a:p>
        </p:txBody>
      </p:sp>
      <p:sp>
        <p:nvSpPr>
          <p:cNvPr id="4" name="Slide Number Placeholder 3"/>
          <p:cNvSpPr>
            <a:spLocks noGrp="1"/>
          </p:cNvSpPr>
          <p:nvPr>
            <p:ph type="sldNum" sz="quarter" idx="10"/>
          </p:nvPr>
        </p:nvSpPr>
        <p:spPr/>
        <p:txBody>
          <a:bodyPr/>
          <a:lstStyle/>
          <a:p>
            <a:fld id="{8DC4ED83-B90E-45B9-8283-4640A73B2ED6}" type="slidenum">
              <a:rPr lang="en-US" smtClean="0"/>
              <a:t>7</a:t>
            </a:fld>
            <a:endParaRPr lang="en-US"/>
          </a:p>
        </p:txBody>
      </p:sp>
    </p:spTree>
    <p:extLst>
      <p:ext uri="{BB962C8B-B14F-4D97-AF65-F5344CB8AC3E}">
        <p14:creationId xmlns:p14="http://schemas.microsoft.com/office/powerpoint/2010/main" val="214067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past research has stated that increasing sources and sinks helps increase player immersion and playtime, but how many do successful games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All four titles had a range of sources and sinks</a:t>
            </a:r>
          </a:p>
          <a:p>
            <a:pPr marL="171450" indent="-171450">
              <a:buFontTx/>
              <a:buChar char="-"/>
            </a:pPr>
            <a:r>
              <a:rPr lang="en-US" dirty="0"/>
              <a:t>Highest: Fire Emblem Heroes with 7</a:t>
            </a:r>
          </a:p>
          <a:p>
            <a:pPr marL="171450" indent="-171450">
              <a:buFontTx/>
              <a:buChar char="-"/>
            </a:pPr>
            <a:r>
              <a:rPr lang="en-US" dirty="0"/>
              <a:t>Lowest: Candy Crush with 3 </a:t>
            </a:r>
          </a:p>
          <a:p>
            <a:pPr marL="171450" indent="-171450">
              <a:buFontTx/>
              <a:buChar char="-"/>
            </a:pPr>
            <a:endParaRPr lang="en-US" dirty="0"/>
          </a:p>
          <a:p>
            <a:pPr marL="0" indent="0">
              <a:buFontTx/>
              <a:buNone/>
            </a:pPr>
            <a:r>
              <a:rPr lang="en-US" dirty="0"/>
              <a:t>BUT, an important note is that just because Fire Emblem Heroes had 7 source/sink does not mean that many resource loops</a:t>
            </a:r>
          </a:p>
          <a:p>
            <a:pPr marL="0" indent="0">
              <a:buFontTx/>
              <a:buNone/>
            </a:pPr>
            <a:r>
              <a:rPr lang="en-US" dirty="0"/>
              <a:t>So what is a resource loop? It is essentially when gathering and using a resource offer unique gameplay.</a:t>
            </a:r>
          </a:p>
          <a:p>
            <a:pPr marL="0" indent="0">
              <a:buFontTx/>
              <a:buNone/>
            </a:pPr>
            <a:r>
              <a:rPr lang="en-US" dirty="0"/>
              <a:t>Ex. Clash of Clans</a:t>
            </a:r>
          </a:p>
          <a:p>
            <a:pPr marL="0" indent="0">
              <a:buFontTx/>
              <a:buNone/>
            </a:pPr>
            <a:r>
              <a:rPr lang="en-US" dirty="0"/>
              <a:t>Ex. Fire Emblem Heroes</a:t>
            </a:r>
          </a:p>
          <a:p>
            <a:pPr marL="0" indent="0">
              <a:buFontTx/>
              <a:buNone/>
            </a:pPr>
            <a:r>
              <a:rPr lang="en-US" dirty="0"/>
              <a:t>- 7 sources/sinks but 4 sources/sinks are for the same loop</a:t>
            </a:r>
          </a:p>
          <a:p>
            <a:pPr marL="171450" indent="-171450">
              <a:buFontTx/>
              <a:buChar char="-"/>
            </a:pPr>
            <a:endParaRPr lang="en-US" dirty="0"/>
          </a:p>
          <a:p>
            <a:pPr marL="0" indent="0">
              <a:buFontTx/>
              <a:buNone/>
            </a:pPr>
            <a:r>
              <a:rPr lang="en-US" dirty="0"/>
              <a:t>Why loops important?</a:t>
            </a:r>
          </a:p>
          <a:p>
            <a:pPr marL="171450" indent="-171450">
              <a:buFontTx/>
              <a:buChar char="-"/>
            </a:pPr>
            <a:r>
              <a:rPr lang="en-US" dirty="0"/>
              <a:t>Keeps people playing b/c time is a factor in many games</a:t>
            </a:r>
          </a:p>
          <a:p>
            <a:pPr marL="171450" indent="-171450">
              <a:buFontTx/>
              <a:buChar char="-"/>
            </a:pPr>
            <a:r>
              <a:rPr lang="en-US" dirty="0"/>
              <a:t>Multiple opportunities to charge for more resources</a:t>
            </a:r>
          </a:p>
        </p:txBody>
      </p:sp>
      <p:sp>
        <p:nvSpPr>
          <p:cNvPr id="4" name="Slide Number Placeholder 3"/>
          <p:cNvSpPr>
            <a:spLocks noGrp="1"/>
          </p:cNvSpPr>
          <p:nvPr>
            <p:ph type="sldNum" sz="quarter" idx="10"/>
          </p:nvPr>
        </p:nvSpPr>
        <p:spPr/>
        <p:txBody>
          <a:bodyPr/>
          <a:lstStyle/>
          <a:p>
            <a:fld id="{8DC4ED83-B90E-45B9-8283-4640A73B2ED6}" type="slidenum">
              <a:rPr lang="en-US" smtClean="0"/>
              <a:t>8</a:t>
            </a:fld>
            <a:endParaRPr lang="en-US"/>
          </a:p>
        </p:txBody>
      </p:sp>
    </p:spTree>
    <p:extLst>
      <p:ext uri="{BB962C8B-B14F-4D97-AF65-F5344CB8AC3E}">
        <p14:creationId xmlns:p14="http://schemas.microsoft.com/office/powerpoint/2010/main" val="157364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key insights: </a:t>
            </a:r>
          </a:p>
          <a:p>
            <a:pPr marL="171450" indent="-171450">
              <a:buFontTx/>
              <a:buChar char="-"/>
            </a:pPr>
            <a:r>
              <a:rPr lang="en-US" dirty="0"/>
              <a:t>Delaying the source sink gap may not be profitable</a:t>
            </a:r>
          </a:p>
          <a:p>
            <a:pPr marL="171450" indent="-171450">
              <a:buFontTx/>
              <a:buChar char="-"/>
            </a:pPr>
            <a:r>
              <a:rPr lang="en-US" dirty="0"/>
              <a:t>Introducing a large gap and exponentially growing it at 70% progress </a:t>
            </a:r>
          </a:p>
          <a:p>
            <a:pPr marL="171450" indent="-171450">
              <a:buFontTx/>
              <a:buChar char="-"/>
            </a:pPr>
            <a:r>
              <a:rPr lang="en-US" dirty="0"/>
              <a:t>Varying gap depending on player progression</a:t>
            </a:r>
          </a:p>
          <a:p>
            <a:pPr marL="171450" indent="-171450">
              <a:buFontTx/>
              <a:buChar char="-"/>
            </a:pPr>
            <a:endParaRPr lang="en-US" dirty="0"/>
          </a:p>
          <a:p>
            <a:pPr marL="0" indent="0">
              <a:buFontTx/>
              <a:buNone/>
            </a:pPr>
            <a:r>
              <a:rPr lang="en-US" dirty="0"/>
              <a:t>As you can see from the first graph, there is an immediate source/sink gap. </a:t>
            </a:r>
          </a:p>
          <a:p>
            <a:pPr marL="0" indent="0">
              <a:buFontTx/>
              <a:buNone/>
            </a:pPr>
            <a:r>
              <a:rPr lang="en-US" dirty="0"/>
              <a:t>The above graph is for Clash of Clans gold, but all other source/sink analysis’ show the exact same thing</a:t>
            </a:r>
          </a:p>
          <a:p>
            <a:pPr marL="171450" indent="-171450">
              <a:buFontTx/>
              <a:buChar char="-"/>
            </a:pPr>
            <a:r>
              <a:rPr lang="en-US" dirty="0"/>
              <a:t>Why, not sure but maybe because it gives players goals to strive towards</a:t>
            </a:r>
          </a:p>
          <a:p>
            <a:pPr marL="171450" indent="-171450">
              <a:buFontTx/>
              <a:buChar char="-"/>
            </a:pPr>
            <a:r>
              <a:rPr lang="en-US" dirty="0"/>
              <a:t>Often times, a little premium currency is offered so this is the perfect time to have player get a taste of how premium currency can remove the gap</a:t>
            </a:r>
          </a:p>
          <a:p>
            <a:pPr marL="0" indent="0">
              <a:buFontTx/>
              <a:buNone/>
            </a:pPr>
            <a:endParaRPr lang="en-US" dirty="0"/>
          </a:p>
          <a:p>
            <a:pPr marL="0" indent="0">
              <a:buFontTx/>
              <a:buNone/>
            </a:pPr>
            <a:r>
              <a:rPr lang="en-US" dirty="0"/>
              <a:t>Next, the source sink gap.</a:t>
            </a:r>
          </a:p>
          <a:p>
            <a:pPr marL="0" indent="0">
              <a:buFontTx/>
              <a:buNone/>
            </a:pPr>
            <a:r>
              <a:rPr lang="en-US" dirty="0"/>
              <a:t>Graph 2 shows source/sink gap graphed against progression (explain </a:t>
            </a:r>
            <a:r>
              <a:rPr lang="en-US" dirty="0" err="1"/>
              <a:t>descrepency</a:t>
            </a:r>
            <a:r>
              <a:rPr lang="en-US" dirty="0"/>
              <a:t> [at 100% sink requirements are 18,000 times that of sources])</a:t>
            </a:r>
          </a:p>
          <a:p>
            <a:pPr marL="171450" indent="-171450">
              <a:buFontTx/>
              <a:buChar char="-"/>
            </a:pPr>
            <a:r>
              <a:rPr lang="en-US" dirty="0"/>
              <a:t>Really starts to break away at 70% and continues to grow exponentially </a:t>
            </a:r>
          </a:p>
          <a:p>
            <a:pPr marL="171450" indent="-171450">
              <a:buFontTx/>
              <a:buChar char="-"/>
            </a:pPr>
            <a:r>
              <a:rPr lang="en-US" dirty="0"/>
              <a:t>Helps to build the habit of using premium currency beforehand</a:t>
            </a:r>
          </a:p>
          <a:p>
            <a:pPr marL="628650" lvl="1" indent="-171450">
              <a:buFontTx/>
              <a:buChar char="-"/>
            </a:pPr>
            <a:r>
              <a:rPr lang="en-US" dirty="0"/>
              <a:t>The gap is not too large so player uses premium currency to make up gap, but when they reach 70% on onward, they are so used to using currency they will spend more and more to even the gap</a:t>
            </a:r>
          </a:p>
          <a:p>
            <a:pPr marL="171450" lvl="0" indent="-171450">
              <a:buFontTx/>
              <a:buChar char="-"/>
            </a:pPr>
            <a:r>
              <a:rPr lang="en-US" dirty="0"/>
              <a:t>This is why it is important to vary the gap depending on player progression. if you spike it too early, the player will be discouraged and will stop playing the game</a:t>
            </a:r>
          </a:p>
          <a:p>
            <a:pPr marL="171450" lvl="0" indent="-171450">
              <a:buFontTx/>
              <a:buChar char="-"/>
            </a:pPr>
            <a:r>
              <a:rPr lang="en-US" dirty="0"/>
              <a:t>If you spike too late then you lose on potential revenue </a:t>
            </a:r>
          </a:p>
          <a:p>
            <a:pPr marL="171450" lvl="0" indent="-171450">
              <a:buFontTx/>
              <a:buChar char="-"/>
            </a:pPr>
            <a:endParaRPr lang="en-US" dirty="0"/>
          </a:p>
          <a:p>
            <a:pPr marL="0" lvl="0" indent="0">
              <a:buFontTx/>
              <a:buNone/>
            </a:pPr>
            <a:r>
              <a:rPr lang="en-US" dirty="0"/>
              <a:t>The third graph shows the growth of sources, and as you can see it is relatively linear. From there, you can use graph 2 to calculate the expected sink numbers to give developers a base framework of how to construct their economy.</a:t>
            </a:r>
          </a:p>
        </p:txBody>
      </p:sp>
      <p:sp>
        <p:nvSpPr>
          <p:cNvPr id="4" name="Slide Number Placeholder 3"/>
          <p:cNvSpPr>
            <a:spLocks noGrp="1"/>
          </p:cNvSpPr>
          <p:nvPr>
            <p:ph type="sldNum" sz="quarter" idx="10"/>
          </p:nvPr>
        </p:nvSpPr>
        <p:spPr/>
        <p:txBody>
          <a:bodyPr/>
          <a:lstStyle/>
          <a:p>
            <a:fld id="{8DC4ED83-B90E-45B9-8283-4640A73B2ED6}" type="slidenum">
              <a:rPr lang="en-US" smtClean="0"/>
              <a:t>9</a:t>
            </a:fld>
            <a:endParaRPr lang="en-US"/>
          </a:p>
        </p:txBody>
      </p:sp>
    </p:spTree>
    <p:extLst>
      <p:ext uri="{BB962C8B-B14F-4D97-AF65-F5344CB8AC3E}">
        <p14:creationId xmlns:p14="http://schemas.microsoft.com/office/powerpoint/2010/main" val="541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7156E2-0462-44A4-A1B2-B80B12B322DE}" type="datetime1">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050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DB741-DD78-4534-958E-F513A89E46FC}" type="datetime1">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188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C5DC3-3AAC-4AD5-B048-86B9D06E5315}" type="datetime1">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7155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71574-D7A1-4CEE-832B-904FC319CEC2}" type="datetime1">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074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76F159-CAA3-4C87-967A-5BDAD903C1CD}" type="datetime1">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02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287BB0-A141-4F8F-B829-07DA4F0CBC72}" type="datetime1">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048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9A6044-ADDA-4099-95C9-FC12E91A853B}" type="datetime1">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4344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8ED90B-9EAF-4B51-86FA-FA4B5CB22EAF}" type="datetime1">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442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BE9C114-966E-4CB7-9821-AC4C6FD5EFC5}" type="datetime1">
              <a:rPr lang="en-US" smtClean="0"/>
              <a:t>4/12/2018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886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74F664-6CF5-4EB5-A1A9-F10B6FAD65D1}" type="datetime1">
              <a:rPr lang="en-US" smtClean="0"/>
              <a:t>4/12/2018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45254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46DFE8-7E6A-485F-8715-D29782BC088D}" type="datetime1">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0533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5754C4-A2EE-48C1-9D0A-470601F92861}" type="datetime1">
              <a:rPr lang="en-US" smtClean="0"/>
              <a:t>4/12/2018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02111984F565}"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6372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03EF-3092-4E2D-854F-EB9D87D4CF83}"/>
              </a:ext>
            </a:extLst>
          </p:cNvPr>
          <p:cNvSpPr>
            <a:spLocks noGrp="1"/>
          </p:cNvSpPr>
          <p:nvPr>
            <p:ph type="ctrTitle"/>
          </p:nvPr>
        </p:nvSpPr>
        <p:spPr/>
        <p:txBody>
          <a:bodyPr/>
          <a:lstStyle/>
          <a:p>
            <a:r>
              <a:rPr lang="en-US" dirty="0"/>
              <a:t>Optimizing a F2P Game Economy</a:t>
            </a:r>
          </a:p>
        </p:txBody>
      </p:sp>
      <p:sp>
        <p:nvSpPr>
          <p:cNvPr id="3" name="Subtitle 2">
            <a:extLst>
              <a:ext uri="{FF2B5EF4-FFF2-40B4-BE49-F238E27FC236}">
                <a16:creationId xmlns:a16="http://schemas.microsoft.com/office/drawing/2014/main" id="{F6182C93-E707-4B40-9B19-50EFB50E34B1}"/>
              </a:ext>
            </a:extLst>
          </p:cNvPr>
          <p:cNvSpPr>
            <a:spLocks noGrp="1"/>
          </p:cNvSpPr>
          <p:nvPr>
            <p:ph type="subTitle" idx="1"/>
          </p:nvPr>
        </p:nvSpPr>
        <p:spPr/>
        <p:txBody>
          <a:bodyPr>
            <a:normAutofit fontScale="47500" lnSpcReduction="20000"/>
          </a:bodyPr>
          <a:lstStyle/>
          <a:p>
            <a:r>
              <a:rPr lang="en-US" dirty="0"/>
              <a:t>Haitian Yu</a:t>
            </a:r>
          </a:p>
          <a:p>
            <a:r>
              <a:rPr lang="en-US" dirty="0"/>
              <a:t>4490Z </a:t>
            </a:r>
          </a:p>
          <a:p>
            <a:r>
              <a:rPr lang="en-US" dirty="0"/>
              <a:t>Computer Science – western university </a:t>
            </a:r>
          </a:p>
          <a:p>
            <a:r>
              <a:rPr lang="en-US" dirty="0"/>
              <a:t>Professor mike katchabaw </a:t>
            </a:r>
          </a:p>
        </p:txBody>
      </p:sp>
      <p:sp>
        <p:nvSpPr>
          <p:cNvPr id="4" name="Slide Number Placeholder 3">
            <a:extLst>
              <a:ext uri="{FF2B5EF4-FFF2-40B4-BE49-F238E27FC236}">
                <a16:creationId xmlns:a16="http://schemas.microsoft.com/office/drawing/2014/main" id="{476320B2-B968-430B-8A4E-D6B8EE302BF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289128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B60E-486F-4E27-AD2B-4A702A8696C3}"/>
              </a:ext>
            </a:extLst>
          </p:cNvPr>
          <p:cNvSpPr>
            <a:spLocks noGrp="1"/>
          </p:cNvSpPr>
          <p:nvPr>
            <p:ph type="title"/>
          </p:nvPr>
        </p:nvSpPr>
        <p:spPr/>
        <p:txBody>
          <a:bodyPr/>
          <a:lstStyle/>
          <a:p>
            <a:r>
              <a:rPr lang="en-US" dirty="0"/>
              <a:t>Results – End Game Analysis</a:t>
            </a:r>
          </a:p>
        </p:txBody>
      </p:sp>
      <p:sp>
        <p:nvSpPr>
          <p:cNvPr id="4" name="Slide Number Placeholder 3">
            <a:extLst>
              <a:ext uri="{FF2B5EF4-FFF2-40B4-BE49-F238E27FC236}">
                <a16:creationId xmlns:a16="http://schemas.microsoft.com/office/drawing/2014/main" id="{4ECC54F8-F3F1-4750-9AAF-90B3034FA710}"/>
              </a:ext>
            </a:extLst>
          </p:cNvPr>
          <p:cNvSpPr>
            <a:spLocks noGrp="1"/>
          </p:cNvSpPr>
          <p:nvPr>
            <p:ph type="sldNum" sz="quarter" idx="12"/>
          </p:nvPr>
        </p:nvSpPr>
        <p:spPr/>
        <p:txBody>
          <a:bodyPr/>
          <a:lstStyle/>
          <a:p>
            <a:fld id="{D57F1E4F-1CFF-5643-939E-02111984F565}" type="slidenum">
              <a:rPr lang="en-US" smtClean="0"/>
              <a:t>10</a:t>
            </a:fld>
            <a:endParaRPr lang="en-US" dirty="0"/>
          </a:p>
        </p:txBody>
      </p:sp>
      <p:sp>
        <p:nvSpPr>
          <p:cNvPr id="6" name="Content Placeholder 2">
            <a:extLst>
              <a:ext uri="{FF2B5EF4-FFF2-40B4-BE49-F238E27FC236}">
                <a16:creationId xmlns:a16="http://schemas.microsoft.com/office/drawing/2014/main" id="{33E17A82-53F4-440B-94E9-8FACCAC4F053}"/>
              </a:ext>
            </a:extLst>
          </p:cNvPr>
          <p:cNvSpPr>
            <a:spLocks noGrp="1"/>
          </p:cNvSpPr>
          <p:nvPr>
            <p:ph idx="1"/>
          </p:nvPr>
        </p:nvSpPr>
        <p:spPr>
          <a:xfrm>
            <a:off x="1097280" y="2299824"/>
            <a:ext cx="4165185" cy="4023360"/>
          </a:xfrm>
        </p:spPr>
        <p:txBody>
          <a:bodyPr/>
          <a:lstStyle/>
          <a:p>
            <a:r>
              <a:rPr lang="en-US" u="sng" dirty="0"/>
              <a:t>Source/Sink Analysis</a:t>
            </a:r>
          </a:p>
          <a:p>
            <a:pPr>
              <a:buFont typeface="Wingdings" panose="05000000000000000000" pitchFamily="2" charset="2"/>
              <a:buChar char="v"/>
            </a:pPr>
            <a:r>
              <a:rPr lang="en-US" dirty="0"/>
              <a:t>Lack of Quantitative Data</a:t>
            </a:r>
          </a:p>
          <a:p>
            <a:pPr marL="0" indent="0">
              <a:buNone/>
            </a:pPr>
            <a:endParaRPr lang="en-US" dirty="0"/>
          </a:p>
          <a:p>
            <a:pPr>
              <a:buFont typeface="Wingdings" panose="05000000000000000000" pitchFamily="2" charset="2"/>
              <a:buChar char="v"/>
            </a:pPr>
            <a:r>
              <a:rPr lang="en-US" dirty="0"/>
              <a:t>Heavy Reliance on Forums and Interview Responses</a:t>
            </a:r>
          </a:p>
          <a:p>
            <a:pPr marL="0" indent="0">
              <a:buNone/>
            </a:pPr>
            <a:endParaRPr lang="en-US" dirty="0"/>
          </a:p>
          <a:p>
            <a:pPr>
              <a:buFont typeface="Wingdings" panose="05000000000000000000" pitchFamily="2" charset="2"/>
              <a:buChar char="v"/>
            </a:pPr>
            <a:r>
              <a:rPr lang="en-US" dirty="0"/>
              <a:t>Restrict Resources and Incentivize Spending</a:t>
            </a:r>
          </a:p>
          <a:p>
            <a:pPr>
              <a:buFont typeface="Wingdings" panose="05000000000000000000" pitchFamily="2" charset="2"/>
              <a:buChar char="v"/>
            </a:pPr>
            <a:endParaRPr lang="en-US" dirty="0"/>
          </a:p>
          <a:p>
            <a:endParaRPr lang="en-US" dirty="0"/>
          </a:p>
        </p:txBody>
      </p:sp>
      <p:pic>
        <p:nvPicPr>
          <p:cNvPr id="4102" name="Picture 6" descr="Image result for fire emblem heroes summoning">
            <a:extLst>
              <a:ext uri="{FF2B5EF4-FFF2-40B4-BE49-F238E27FC236}">
                <a16:creationId xmlns:a16="http://schemas.microsoft.com/office/drawing/2014/main" id="{2F75DA3B-3878-4D4F-8A38-A8C2CC1A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1115" y="2299824"/>
            <a:ext cx="1905876" cy="339123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candy crush levels">
            <a:extLst>
              <a:ext uri="{FF2B5EF4-FFF2-40B4-BE49-F238E27FC236}">
                <a16:creationId xmlns:a16="http://schemas.microsoft.com/office/drawing/2014/main" id="{111C3709-0784-4114-9D95-194D47B73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641" y="2634750"/>
            <a:ext cx="4082079" cy="272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85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6230-6FCC-4A64-BA75-F254E90C13F0}"/>
              </a:ext>
            </a:extLst>
          </p:cNvPr>
          <p:cNvSpPr>
            <a:spLocks noGrp="1"/>
          </p:cNvSpPr>
          <p:nvPr>
            <p:ph type="title"/>
          </p:nvPr>
        </p:nvSpPr>
        <p:spPr/>
        <p:txBody>
          <a:bodyPr/>
          <a:lstStyle/>
          <a:p>
            <a:r>
              <a:rPr lang="en-US" dirty="0"/>
              <a:t>Example – Good End Game</a:t>
            </a:r>
          </a:p>
        </p:txBody>
      </p:sp>
      <p:sp>
        <p:nvSpPr>
          <p:cNvPr id="4" name="Slide Number Placeholder 3">
            <a:extLst>
              <a:ext uri="{FF2B5EF4-FFF2-40B4-BE49-F238E27FC236}">
                <a16:creationId xmlns:a16="http://schemas.microsoft.com/office/drawing/2014/main" id="{41E4E5D1-E234-4D7F-B561-AA122B7FC29C}"/>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6" name="Picture 2" descr="Image result for clash of clans raiding">
            <a:extLst>
              <a:ext uri="{FF2B5EF4-FFF2-40B4-BE49-F238E27FC236}">
                <a16:creationId xmlns:a16="http://schemas.microsoft.com/office/drawing/2014/main" id="{C9AA66F9-4D87-42BD-97EF-CB44F824F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597" y="2517888"/>
            <a:ext cx="4546323" cy="28414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82F6F3-003E-4F22-B8CF-4161F76D513A}"/>
              </a:ext>
            </a:extLst>
          </p:cNvPr>
          <p:cNvSpPr txBox="1"/>
          <p:nvPr/>
        </p:nvSpPr>
        <p:spPr>
          <a:xfrm>
            <a:off x="7309354" y="2804795"/>
            <a:ext cx="5022476" cy="2554545"/>
          </a:xfrm>
          <a:prstGeom prst="rect">
            <a:avLst/>
          </a:prstGeom>
          <a:noFill/>
        </p:spPr>
        <p:txBody>
          <a:bodyPr wrap="square" rtlCol="0">
            <a:spAutoFit/>
          </a:bodyPr>
          <a:lstStyle/>
          <a:p>
            <a:r>
              <a:rPr lang="en-US" sz="2000" u="sng" dirty="0"/>
              <a:t>Clash of Clans</a:t>
            </a:r>
          </a:p>
          <a:p>
            <a:endParaRPr lang="en-US" sz="2000" u="sng" dirty="0"/>
          </a:p>
          <a:p>
            <a:pPr marL="342900" indent="-342900">
              <a:buFont typeface="Wingdings" panose="05000000000000000000" pitchFamily="2" charset="2"/>
              <a:buChar char="v"/>
            </a:pPr>
            <a:r>
              <a:rPr lang="en-US" sz="2000" dirty="0"/>
              <a:t>Restricted Resources</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Incentive to Spend </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End Game Content </a:t>
            </a:r>
          </a:p>
          <a:p>
            <a:endParaRPr lang="en-US" sz="2000" dirty="0"/>
          </a:p>
        </p:txBody>
      </p:sp>
    </p:spTree>
    <p:extLst>
      <p:ext uri="{BB962C8B-B14F-4D97-AF65-F5344CB8AC3E}">
        <p14:creationId xmlns:p14="http://schemas.microsoft.com/office/powerpoint/2010/main" val="329099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C2E6-3979-48CA-B731-C433AB188B4F}"/>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75561E2B-9A41-4A18-985F-628407DA06E0}"/>
              </a:ext>
            </a:extLst>
          </p:cNvPr>
          <p:cNvSpPr>
            <a:spLocks noGrp="1"/>
          </p:cNvSpPr>
          <p:nvPr>
            <p:ph idx="1"/>
          </p:nvPr>
        </p:nvSpPr>
        <p:spPr>
          <a:xfrm>
            <a:off x="1812627" y="2436425"/>
            <a:ext cx="3554963" cy="4023360"/>
          </a:xfrm>
        </p:spPr>
        <p:txBody>
          <a:bodyPr/>
          <a:lstStyle/>
          <a:p>
            <a:pPr marL="0" indent="0">
              <a:buNone/>
            </a:pPr>
            <a:r>
              <a:rPr lang="en-US" u="sng" dirty="0"/>
              <a:t>What’s Better? What’s Changed?</a:t>
            </a:r>
          </a:p>
          <a:p>
            <a:pPr>
              <a:buFont typeface="Wingdings" panose="05000000000000000000" pitchFamily="2" charset="2"/>
              <a:buChar char="v"/>
            </a:pPr>
            <a:r>
              <a:rPr lang="en-US" dirty="0"/>
              <a:t> Added to Research in Sources, Sinks, Source/Sink Gap, and End-Game Optimization</a:t>
            </a:r>
          </a:p>
          <a:p>
            <a:pPr>
              <a:buFont typeface="Wingdings" panose="05000000000000000000" pitchFamily="2" charset="2"/>
              <a:buChar char="v"/>
            </a:pPr>
            <a:r>
              <a:rPr lang="en-US" dirty="0"/>
              <a:t> Corrected Misinformation in Source/Sink Gap Analysis</a:t>
            </a:r>
          </a:p>
          <a:p>
            <a:pPr lvl="1">
              <a:buFont typeface="Wingdings" panose="05000000000000000000" pitchFamily="2" charset="2"/>
              <a:buChar char="v"/>
            </a:pPr>
            <a:r>
              <a:rPr lang="en-US" dirty="0"/>
              <a:t> Start Now vs. Wait for Player Immersion </a:t>
            </a:r>
          </a:p>
          <a:p>
            <a:pPr>
              <a:buFont typeface="Wingdings" panose="05000000000000000000" pitchFamily="2" charset="2"/>
              <a:buChar char="v"/>
            </a:pPr>
            <a:r>
              <a:rPr lang="en-US" dirty="0"/>
              <a:t> Begin Building a Developer’s Framework</a:t>
            </a:r>
          </a:p>
          <a:p>
            <a:pPr marL="0" indent="0">
              <a:buNone/>
            </a:pPr>
            <a:endParaRPr lang="en-US" dirty="0"/>
          </a:p>
          <a:p>
            <a:pPr marL="0" indent="0">
              <a:buNone/>
            </a:pPr>
            <a:endParaRPr lang="en-US" u="sng" dirty="0"/>
          </a:p>
          <a:p>
            <a:pPr marL="0" indent="0">
              <a:buNone/>
            </a:pPr>
            <a:endParaRPr lang="en-US" u="sng" dirty="0"/>
          </a:p>
        </p:txBody>
      </p:sp>
      <p:sp>
        <p:nvSpPr>
          <p:cNvPr id="4" name="Slide Number Placeholder 3">
            <a:extLst>
              <a:ext uri="{FF2B5EF4-FFF2-40B4-BE49-F238E27FC236}">
                <a16:creationId xmlns:a16="http://schemas.microsoft.com/office/drawing/2014/main" id="{3A63F3E2-7966-46BE-AFFB-CBB3A050575C}"/>
              </a:ext>
            </a:extLst>
          </p:cNvPr>
          <p:cNvSpPr>
            <a:spLocks noGrp="1"/>
          </p:cNvSpPr>
          <p:nvPr>
            <p:ph type="sldNum" sz="quarter" idx="12"/>
          </p:nvPr>
        </p:nvSpPr>
        <p:spPr/>
        <p:txBody>
          <a:bodyPr/>
          <a:lstStyle/>
          <a:p>
            <a:fld id="{D57F1E4F-1CFF-5643-939E-02111984F565}" type="slidenum">
              <a:rPr lang="en-US" smtClean="0"/>
              <a:t>12</a:t>
            </a:fld>
            <a:endParaRPr lang="en-US" dirty="0"/>
          </a:p>
        </p:txBody>
      </p:sp>
      <p:sp>
        <p:nvSpPr>
          <p:cNvPr id="6" name="Content Placeholder 2">
            <a:extLst>
              <a:ext uri="{FF2B5EF4-FFF2-40B4-BE49-F238E27FC236}">
                <a16:creationId xmlns:a16="http://schemas.microsoft.com/office/drawing/2014/main" id="{4EFB5D43-86DB-43CE-BA9C-88BC8978594A}"/>
              </a:ext>
            </a:extLst>
          </p:cNvPr>
          <p:cNvSpPr txBox="1">
            <a:spLocks/>
          </p:cNvSpPr>
          <p:nvPr/>
        </p:nvSpPr>
        <p:spPr>
          <a:xfrm>
            <a:off x="6933082" y="2436425"/>
            <a:ext cx="355496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u="sng" dirty="0"/>
              <a:t>Limitations</a:t>
            </a:r>
          </a:p>
          <a:p>
            <a:pPr marL="342900" indent="-342900">
              <a:buFont typeface="Wingdings" panose="05000000000000000000" pitchFamily="2" charset="2"/>
              <a:buChar char="v"/>
            </a:pPr>
            <a:r>
              <a:rPr lang="en-US" dirty="0"/>
              <a:t>Application of Research is Limited</a:t>
            </a:r>
          </a:p>
          <a:p>
            <a:pPr marL="800100" lvl="1" indent="-342900">
              <a:buFont typeface="Wingdings" panose="05000000000000000000" pitchFamily="2" charset="2"/>
              <a:buChar char="v"/>
            </a:pPr>
            <a:r>
              <a:rPr lang="en-US" sz="2000" dirty="0"/>
              <a:t>Lack of Genres, Popularity, Playstyles, End-Game Archetypes, etc.</a:t>
            </a:r>
          </a:p>
          <a:p>
            <a:pPr marL="342900" indent="-342900">
              <a:buFont typeface="Wingdings" panose="05000000000000000000" pitchFamily="2" charset="2"/>
              <a:buChar char="v"/>
            </a:pPr>
            <a:r>
              <a:rPr lang="en-US" dirty="0"/>
              <a:t>Lack of Complex Data</a:t>
            </a:r>
          </a:p>
          <a:p>
            <a:pPr marL="342900" indent="-342900">
              <a:buFont typeface="Wingdings" panose="05000000000000000000" pitchFamily="2" charset="2"/>
              <a:buChar char="v"/>
            </a:pPr>
            <a:r>
              <a:rPr lang="en-US" dirty="0"/>
              <a:t>Lack of Data Quantity </a:t>
            </a:r>
          </a:p>
          <a:p>
            <a:pPr marL="0" indent="0">
              <a:buFont typeface="Calibri" panose="020F0502020204030204" pitchFamily="34" charset="0"/>
              <a:buNone/>
            </a:pPr>
            <a:endParaRPr lang="en-US" u="sng" dirty="0"/>
          </a:p>
          <a:p>
            <a:pPr marL="0" indent="0">
              <a:buFont typeface="Calibri" panose="020F0502020204030204" pitchFamily="34" charset="0"/>
              <a:buNone/>
            </a:pPr>
            <a:endParaRPr lang="en-US" u="sng" dirty="0"/>
          </a:p>
        </p:txBody>
      </p:sp>
    </p:spTree>
    <p:extLst>
      <p:ext uri="{BB962C8B-B14F-4D97-AF65-F5344CB8AC3E}">
        <p14:creationId xmlns:p14="http://schemas.microsoft.com/office/powerpoint/2010/main" val="6363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7B68-1351-4BEC-BBB8-3507520CAC38}"/>
              </a:ext>
            </a:extLst>
          </p:cNvPr>
          <p:cNvSpPr>
            <a:spLocks noGrp="1"/>
          </p:cNvSpPr>
          <p:nvPr>
            <p:ph type="title"/>
          </p:nvPr>
        </p:nvSpPr>
        <p:spPr/>
        <p:txBody>
          <a:bodyPr/>
          <a:lstStyle/>
          <a:p>
            <a:r>
              <a:rPr lang="en-US" dirty="0"/>
              <a:t>Impact</a:t>
            </a:r>
          </a:p>
        </p:txBody>
      </p:sp>
      <p:sp>
        <p:nvSpPr>
          <p:cNvPr id="4" name="Slide Number Placeholder 3">
            <a:extLst>
              <a:ext uri="{FF2B5EF4-FFF2-40B4-BE49-F238E27FC236}">
                <a16:creationId xmlns:a16="http://schemas.microsoft.com/office/drawing/2014/main" id="{428577B8-5688-4149-A184-1F71659060A1}"/>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6" name="Content Placeholder 2">
            <a:extLst>
              <a:ext uri="{FF2B5EF4-FFF2-40B4-BE49-F238E27FC236}">
                <a16:creationId xmlns:a16="http://schemas.microsoft.com/office/drawing/2014/main" id="{2307BF7C-DA20-4AEA-A551-B0F110D94913}"/>
              </a:ext>
            </a:extLst>
          </p:cNvPr>
          <p:cNvSpPr>
            <a:spLocks noGrp="1"/>
          </p:cNvSpPr>
          <p:nvPr>
            <p:ph idx="1"/>
          </p:nvPr>
        </p:nvSpPr>
        <p:spPr>
          <a:xfrm>
            <a:off x="1097280" y="2113211"/>
            <a:ext cx="4165185" cy="4023360"/>
          </a:xfrm>
        </p:spPr>
        <p:txBody>
          <a:bodyPr>
            <a:normAutofit lnSpcReduction="10000"/>
          </a:bodyPr>
          <a:lstStyle/>
          <a:p>
            <a:pPr>
              <a:buFont typeface="Wingdings" panose="05000000000000000000" pitchFamily="2" charset="2"/>
              <a:buChar char="v"/>
            </a:pPr>
            <a:r>
              <a:rPr lang="en-US" dirty="0"/>
              <a:t> Better Understanding of Sources, Sinks, and the Source/Sink Gap</a:t>
            </a:r>
          </a:p>
          <a:p>
            <a:pPr>
              <a:buFont typeface="Wingdings" panose="05000000000000000000" pitchFamily="2" charset="2"/>
              <a:buChar char="v"/>
            </a:pPr>
            <a:endParaRPr lang="en-US" dirty="0"/>
          </a:p>
          <a:p>
            <a:pPr>
              <a:buFont typeface="Wingdings" panose="05000000000000000000" pitchFamily="2" charset="2"/>
              <a:buChar char="v"/>
            </a:pPr>
            <a:r>
              <a:rPr lang="en-US" dirty="0"/>
              <a:t> Better Understanding of End Game Optimization</a:t>
            </a:r>
          </a:p>
          <a:p>
            <a:pPr marL="0" indent="0">
              <a:buNone/>
            </a:pPr>
            <a:endParaRPr lang="en-US" dirty="0"/>
          </a:p>
          <a:p>
            <a:pPr>
              <a:buFont typeface="Wingdings" panose="05000000000000000000" pitchFamily="2" charset="2"/>
              <a:buChar char="v"/>
            </a:pPr>
            <a:r>
              <a:rPr lang="en-US" dirty="0"/>
              <a:t> Work Towards Developing a F2P Economy Framework </a:t>
            </a:r>
          </a:p>
          <a:p>
            <a:pPr>
              <a:buFont typeface="Wingdings" panose="05000000000000000000" pitchFamily="2" charset="2"/>
              <a:buChar char="v"/>
            </a:pPr>
            <a:endParaRPr lang="en-US" dirty="0"/>
          </a:p>
          <a:p>
            <a:pPr>
              <a:buFont typeface="Wingdings" panose="05000000000000000000" pitchFamily="2" charset="2"/>
              <a:buChar char="v"/>
            </a:pPr>
            <a:r>
              <a:rPr lang="en-US" dirty="0"/>
              <a:t>Work Towards Optimizing Resource Loops for Revenue</a:t>
            </a:r>
          </a:p>
          <a:p>
            <a:endParaRPr lang="en-US" dirty="0"/>
          </a:p>
        </p:txBody>
      </p:sp>
      <p:pic>
        <p:nvPicPr>
          <p:cNvPr id="8" name="Picture 7">
            <a:extLst>
              <a:ext uri="{FF2B5EF4-FFF2-40B4-BE49-F238E27FC236}">
                <a16:creationId xmlns:a16="http://schemas.microsoft.com/office/drawing/2014/main" id="{D931770F-6100-4897-9AC6-40E3D5F2DE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1685" y="3125587"/>
            <a:ext cx="3187922" cy="1861101"/>
          </a:xfrm>
          <a:prstGeom prst="rect">
            <a:avLst/>
          </a:prstGeom>
          <a:noFill/>
          <a:ln>
            <a:noFill/>
          </a:ln>
        </p:spPr>
      </p:pic>
      <p:sp>
        <p:nvSpPr>
          <p:cNvPr id="9" name="TextBox 8">
            <a:extLst>
              <a:ext uri="{FF2B5EF4-FFF2-40B4-BE49-F238E27FC236}">
                <a16:creationId xmlns:a16="http://schemas.microsoft.com/office/drawing/2014/main" id="{E61045DE-35EA-4978-8EFA-EEA022B87BA5}"/>
              </a:ext>
            </a:extLst>
          </p:cNvPr>
          <p:cNvSpPr txBox="1"/>
          <p:nvPr/>
        </p:nvSpPr>
        <p:spPr>
          <a:xfrm>
            <a:off x="5353967" y="2623955"/>
            <a:ext cx="2612446" cy="369332"/>
          </a:xfrm>
          <a:prstGeom prst="rect">
            <a:avLst/>
          </a:prstGeom>
          <a:noFill/>
        </p:spPr>
        <p:txBody>
          <a:bodyPr wrap="none" rtlCol="0">
            <a:spAutoFit/>
          </a:bodyPr>
          <a:lstStyle/>
          <a:p>
            <a:r>
              <a:rPr lang="en-US" u="sng" dirty="0"/>
              <a:t>Average Resource Growth</a:t>
            </a:r>
          </a:p>
        </p:txBody>
      </p:sp>
      <p:sp>
        <p:nvSpPr>
          <p:cNvPr id="10" name="TextBox 9">
            <a:extLst>
              <a:ext uri="{FF2B5EF4-FFF2-40B4-BE49-F238E27FC236}">
                <a16:creationId xmlns:a16="http://schemas.microsoft.com/office/drawing/2014/main" id="{BB529FE4-0A00-4C31-9C40-C59B4E674ACC}"/>
              </a:ext>
            </a:extLst>
          </p:cNvPr>
          <p:cNvSpPr txBox="1"/>
          <p:nvPr/>
        </p:nvSpPr>
        <p:spPr>
          <a:xfrm>
            <a:off x="8420744" y="2623955"/>
            <a:ext cx="2560124" cy="369332"/>
          </a:xfrm>
          <a:prstGeom prst="rect">
            <a:avLst/>
          </a:prstGeom>
          <a:noFill/>
        </p:spPr>
        <p:txBody>
          <a:bodyPr wrap="none" rtlCol="0">
            <a:spAutoFit/>
          </a:bodyPr>
          <a:lstStyle/>
          <a:p>
            <a:r>
              <a:rPr lang="en-US" u="sng" dirty="0"/>
              <a:t>Average Gap Discrepancy</a:t>
            </a:r>
          </a:p>
        </p:txBody>
      </p:sp>
      <p:pic>
        <p:nvPicPr>
          <p:cNvPr id="12" name="Picture 11">
            <a:extLst>
              <a:ext uri="{FF2B5EF4-FFF2-40B4-BE49-F238E27FC236}">
                <a16:creationId xmlns:a16="http://schemas.microsoft.com/office/drawing/2014/main" id="{DBA189E2-81E4-446E-96E0-F662488FEB03}"/>
              </a:ext>
            </a:extLst>
          </p:cNvPr>
          <p:cNvPicPr>
            <a:picLocks noChangeAspect="1"/>
          </p:cNvPicPr>
          <p:nvPr/>
        </p:nvPicPr>
        <p:blipFill>
          <a:blip r:embed="rId4"/>
          <a:stretch>
            <a:fillRect/>
          </a:stretch>
        </p:blipFill>
        <p:spPr>
          <a:xfrm>
            <a:off x="5747332" y="3121888"/>
            <a:ext cx="1788202" cy="1864800"/>
          </a:xfrm>
          <a:prstGeom prst="rect">
            <a:avLst/>
          </a:prstGeom>
        </p:spPr>
      </p:pic>
    </p:spTree>
    <p:extLst>
      <p:ext uri="{BB962C8B-B14F-4D97-AF65-F5344CB8AC3E}">
        <p14:creationId xmlns:p14="http://schemas.microsoft.com/office/powerpoint/2010/main" val="400345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35EC-F0ED-4C36-BAD6-0FA503EE3791}"/>
              </a:ext>
            </a:extLst>
          </p:cNvPr>
          <p:cNvSpPr>
            <a:spLocks noGrp="1"/>
          </p:cNvSpPr>
          <p:nvPr>
            <p:ph type="title"/>
          </p:nvPr>
        </p:nvSpPr>
        <p:spPr/>
        <p:txBody>
          <a:bodyPr/>
          <a:lstStyle/>
          <a:p>
            <a:r>
              <a:rPr lang="en-US" dirty="0"/>
              <a:t>Conclusions</a:t>
            </a:r>
          </a:p>
        </p:txBody>
      </p:sp>
      <p:sp>
        <p:nvSpPr>
          <p:cNvPr id="4" name="Slide Number Placeholder 3">
            <a:extLst>
              <a:ext uri="{FF2B5EF4-FFF2-40B4-BE49-F238E27FC236}">
                <a16:creationId xmlns:a16="http://schemas.microsoft.com/office/drawing/2014/main" id="{EB2B82B8-0497-42B3-8061-F02992733B70}"/>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9" name="Content Placeholder 2">
            <a:extLst>
              <a:ext uri="{FF2B5EF4-FFF2-40B4-BE49-F238E27FC236}">
                <a16:creationId xmlns:a16="http://schemas.microsoft.com/office/drawing/2014/main" id="{9A4787C7-BED9-4F5D-81CF-2233F779EBD4}"/>
              </a:ext>
            </a:extLst>
          </p:cNvPr>
          <p:cNvSpPr txBox="1">
            <a:spLocks/>
          </p:cNvSpPr>
          <p:nvPr/>
        </p:nvSpPr>
        <p:spPr>
          <a:xfrm>
            <a:off x="1097280" y="2086892"/>
            <a:ext cx="416518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 Past Research is Both Lacking and Outdated </a:t>
            </a:r>
          </a:p>
          <a:p>
            <a:pPr>
              <a:buFont typeface="Wingdings" panose="05000000000000000000" pitchFamily="2" charset="2"/>
              <a:buChar char="v"/>
            </a:pPr>
            <a:endParaRPr lang="en-US" dirty="0"/>
          </a:p>
          <a:p>
            <a:pPr>
              <a:buFont typeface="Wingdings" panose="05000000000000000000" pitchFamily="2" charset="2"/>
              <a:buChar char="v"/>
            </a:pPr>
            <a:r>
              <a:rPr lang="en-US" dirty="0"/>
              <a:t> Developers May Be Losing Revenue by Delaying the Source/Sink Gap</a:t>
            </a:r>
          </a:p>
          <a:p>
            <a:pPr>
              <a:buFont typeface="Wingdings" panose="05000000000000000000" pitchFamily="2" charset="2"/>
              <a:buChar char="v"/>
            </a:pPr>
            <a:endParaRPr lang="en-US" dirty="0"/>
          </a:p>
          <a:p>
            <a:pPr>
              <a:buFont typeface="Wingdings" panose="05000000000000000000" pitchFamily="2" charset="2"/>
              <a:buChar char="v"/>
            </a:pPr>
            <a:r>
              <a:rPr lang="en-US" dirty="0"/>
              <a:t> Balance # of Resource Loops</a:t>
            </a:r>
          </a:p>
          <a:p>
            <a:pPr>
              <a:buFont typeface="Wingdings" panose="05000000000000000000" pitchFamily="2" charset="2"/>
              <a:buChar char="v"/>
            </a:pPr>
            <a:endParaRPr lang="en-US" dirty="0"/>
          </a:p>
          <a:p>
            <a:pPr>
              <a:buFont typeface="Wingdings" panose="05000000000000000000" pitchFamily="2" charset="2"/>
              <a:buChar char="v"/>
            </a:pPr>
            <a:r>
              <a:rPr lang="en-US" dirty="0"/>
              <a:t> Source/Sink Gap Should Increase as Player Progresses</a:t>
            </a:r>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pic>
        <p:nvPicPr>
          <p:cNvPr id="10" name="Picture 9">
            <a:extLst>
              <a:ext uri="{FF2B5EF4-FFF2-40B4-BE49-F238E27FC236}">
                <a16:creationId xmlns:a16="http://schemas.microsoft.com/office/drawing/2014/main" id="{A0D31000-0CF5-44AC-AD6E-DEF9E53C2E6D}"/>
              </a:ext>
            </a:extLst>
          </p:cNvPr>
          <p:cNvPicPr>
            <a:picLocks noChangeAspect="1"/>
          </p:cNvPicPr>
          <p:nvPr/>
        </p:nvPicPr>
        <p:blipFill>
          <a:blip r:embed="rId3"/>
          <a:stretch>
            <a:fillRect/>
          </a:stretch>
        </p:blipFill>
        <p:spPr>
          <a:xfrm>
            <a:off x="6193771" y="2356566"/>
            <a:ext cx="4227699" cy="3484012"/>
          </a:xfrm>
          <a:prstGeom prst="rect">
            <a:avLst/>
          </a:prstGeom>
        </p:spPr>
      </p:pic>
    </p:spTree>
    <p:extLst>
      <p:ext uri="{BB962C8B-B14F-4D97-AF65-F5344CB8AC3E}">
        <p14:creationId xmlns:p14="http://schemas.microsoft.com/office/powerpoint/2010/main" val="4229233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B1ED-BCC9-423E-B7FE-C94B7980C427}"/>
              </a:ext>
            </a:extLst>
          </p:cNvPr>
          <p:cNvSpPr>
            <a:spLocks noGrp="1"/>
          </p:cNvSpPr>
          <p:nvPr>
            <p:ph type="title"/>
          </p:nvPr>
        </p:nvSpPr>
        <p:spPr/>
        <p:txBody>
          <a:bodyPr/>
          <a:lstStyle/>
          <a:p>
            <a:r>
              <a:rPr lang="en-US" dirty="0"/>
              <a:t>Future Work and Lessons Learnt</a:t>
            </a:r>
          </a:p>
        </p:txBody>
      </p:sp>
      <p:sp>
        <p:nvSpPr>
          <p:cNvPr id="3" name="Content Placeholder 2">
            <a:extLst>
              <a:ext uri="{FF2B5EF4-FFF2-40B4-BE49-F238E27FC236}">
                <a16:creationId xmlns:a16="http://schemas.microsoft.com/office/drawing/2014/main" id="{00E8AF89-C320-4BEA-B85D-E40438F26A58}"/>
              </a:ext>
            </a:extLst>
          </p:cNvPr>
          <p:cNvSpPr>
            <a:spLocks noGrp="1"/>
          </p:cNvSpPr>
          <p:nvPr>
            <p:ph idx="1"/>
          </p:nvPr>
        </p:nvSpPr>
        <p:spPr>
          <a:xfrm>
            <a:off x="1097280" y="1845734"/>
            <a:ext cx="3754638" cy="4023360"/>
          </a:xfrm>
        </p:spPr>
        <p:txBody>
          <a:bodyPr/>
          <a:lstStyle/>
          <a:p>
            <a:pPr marL="0" indent="0">
              <a:buNone/>
            </a:pPr>
            <a:r>
              <a:rPr lang="en-US" u="sng" dirty="0"/>
              <a:t>Future Work</a:t>
            </a:r>
          </a:p>
          <a:p>
            <a:pPr>
              <a:buFont typeface="Wingdings" panose="05000000000000000000" pitchFamily="2" charset="2"/>
              <a:buChar char="v"/>
            </a:pPr>
            <a:r>
              <a:rPr lang="en-US" dirty="0"/>
              <a:t>More F2P Titles</a:t>
            </a:r>
          </a:p>
          <a:p>
            <a:pPr>
              <a:buFont typeface="Wingdings" panose="05000000000000000000" pitchFamily="2" charset="2"/>
              <a:buChar char="v"/>
            </a:pPr>
            <a:r>
              <a:rPr lang="en-US" dirty="0"/>
              <a:t>Analyze Different Playstyles</a:t>
            </a:r>
          </a:p>
          <a:p>
            <a:pPr>
              <a:buFont typeface="Wingdings" panose="05000000000000000000" pitchFamily="2" charset="2"/>
              <a:buChar char="v"/>
            </a:pPr>
            <a:r>
              <a:rPr lang="en-US" dirty="0"/>
              <a:t>Better Data Analysis</a:t>
            </a:r>
          </a:p>
          <a:p>
            <a:pPr>
              <a:buFont typeface="Wingdings" panose="05000000000000000000" pitchFamily="2" charset="2"/>
              <a:buChar char="v"/>
            </a:pPr>
            <a:r>
              <a:rPr lang="en-US" dirty="0"/>
              <a:t>More Complex Data</a:t>
            </a:r>
          </a:p>
          <a:p>
            <a:pPr marL="0" indent="0">
              <a:buNone/>
            </a:pPr>
            <a:r>
              <a:rPr lang="en-US" u="sng" dirty="0"/>
              <a:t>Lessons Learnt</a:t>
            </a:r>
          </a:p>
          <a:p>
            <a:pPr>
              <a:buFont typeface="Wingdings" panose="05000000000000000000" pitchFamily="2" charset="2"/>
              <a:buChar char="v"/>
            </a:pPr>
            <a:r>
              <a:rPr lang="en-US" dirty="0"/>
              <a:t>Quality of Data is Important</a:t>
            </a:r>
          </a:p>
          <a:p>
            <a:pPr>
              <a:buFont typeface="Wingdings" panose="05000000000000000000" pitchFamily="2" charset="2"/>
              <a:buChar char="v"/>
            </a:pPr>
            <a:r>
              <a:rPr lang="en-US" dirty="0"/>
              <a:t>Efficiency is Key</a:t>
            </a:r>
          </a:p>
          <a:p>
            <a:pPr>
              <a:buFont typeface="Wingdings" panose="05000000000000000000" pitchFamily="2" charset="2"/>
              <a:buChar char="v"/>
            </a:pPr>
            <a:r>
              <a:rPr lang="en-US" dirty="0"/>
              <a:t>Organization is Vital</a:t>
            </a:r>
          </a:p>
        </p:txBody>
      </p:sp>
      <p:sp>
        <p:nvSpPr>
          <p:cNvPr id="4" name="Slide Number Placeholder 3">
            <a:extLst>
              <a:ext uri="{FF2B5EF4-FFF2-40B4-BE49-F238E27FC236}">
                <a16:creationId xmlns:a16="http://schemas.microsoft.com/office/drawing/2014/main" id="{973773C4-87E5-495F-85DC-5A60018B038E}"/>
              </a:ext>
            </a:extLst>
          </p:cNvPr>
          <p:cNvSpPr>
            <a:spLocks noGrp="1"/>
          </p:cNvSpPr>
          <p:nvPr>
            <p:ph type="sldNum" sz="quarter" idx="12"/>
          </p:nvPr>
        </p:nvSpPr>
        <p:spPr/>
        <p:txBody>
          <a:bodyPr/>
          <a:lstStyle/>
          <a:p>
            <a:fld id="{D57F1E4F-1CFF-5643-939E-02111984F565}" type="slidenum">
              <a:rPr lang="en-US" smtClean="0"/>
              <a:t>15</a:t>
            </a:fld>
            <a:endParaRPr lang="en-US" dirty="0"/>
          </a:p>
        </p:txBody>
      </p:sp>
      <p:pic>
        <p:nvPicPr>
          <p:cNvPr id="10242" name="Picture 2" descr="Image result">
            <a:extLst>
              <a:ext uri="{FF2B5EF4-FFF2-40B4-BE49-F238E27FC236}">
                <a16:creationId xmlns:a16="http://schemas.microsoft.com/office/drawing/2014/main" id="{422B736A-8467-49D3-BABD-6BFF666D8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724" y="4519866"/>
            <a:ext cx="3557290" cy="120154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a:extLst>
              <a:ext uri="{FF2B5EF4-FFF2-40B4-BE49-F238E27FC236}">
                <a16:creationId xmlns:a16="http://schemas.microsoft.com/office/drawing/2014/main" id="{C0202889-284A-49A1-A3E5-ACCF2B4D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540" y="4782731"/>
            <a:ext cx="871988" cy="675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14C953-DAC6-4EA2-8C00-54F83D8F579A}"/>
              </a:ext>
            </a:extLst>
          </p:cNvPr>
          <p:cNvPicPr>
            <a:picLocks noChangeAspect="1"/>
          </p:cNvPicPr>
          <p:nvPr/>
        </p:nvPicPr>
        <p:blipFill>
          <a:blip r:embed="rId5"/>
          <a:stretch>
            <a:fillRect/>
          </a:stretch>
        </p:blipFill>
        <p:spPr>
          <a:xfrm>
            <a:off x="4978724" y="2285693"/>
            <a:ext cx="3800830" cy="1685839"/>
          </a:xfrm>
          <a:prstGeom prst="rect">
            <a:avLst/>
          </a:prstGeom>
        </p:spPr>
      </p:pic>
      <p:pic>
        <p:nvPicPr>
          <p:cNvPr id="10246" name="Picture 6" descr="Image result for types of gamers">
            <a:extLst>
              <a:ext uri="{FF2B5EF4-FFF2-40B4-BE49-F238E27FC236}">
                <a16:creationId xmlns:a16="http://schemas.microsoft.com/office/drawing/2014/main" id="{15E04544-002C-4F01-A5ED-6A70F75619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1743" y="2052393"/>
            <a:ext cx="1648380" cy="228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14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5B9F-2FD4-4E61-8146-B9957226EE0C}"/>
              </a:ext>
            </a:extLst>
          </p:cNvPr>
          <p:cNvSpPr>
            <a:spLocks noGrp="1"/>
          </p:cNvSpPr>
          <p:nvPr>
            <p:ph type="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5A0BD1A2-E126-4724-BC16-A660B936B404}"/>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9469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454E-33B0-4F4F-8F18-6FB1EAA60F91}"/>
              </a:ext>
            </a:extLst>
          </p:cNvPr>
          <p:cNvSpPr>
            <a:spLocks noGrp="1"/>
          </p:cNvSpPr>
          <p:nvPr>
            <p:ph type="title"/>
          </p:nvPr>
        </p:nvSpPr>
        <p:spPr>
          <a:xfrm>
            <a:off x="1097280" y="286603"/>
            <a:ext cx="10058400" cy="1450757"/>
          </a:xfrm>
        </p:spPr>
        <p:txBody>
          <a:bodyPr/>
          <a:lstStyle/>
          <a:p>
            <a:r>
              <a:rPr lang="en-US" dirty="0"/>
              <a:t>References</a:t>
            </a:r>
          </a:p>
        </p:txBody>
      </p:sp>
      <p:sp>
        <p:nvSpPr>
          <p:cNvPr id="4" name="Slide Number Placeholder 3">
            <a:extLst>
              <a:ext uri="{FF2B5EF4-FFF2-40B4-BE49-F238E27FC236}">
                <a16:creationId xmlns:a16="http://schemas.microsoft.com/office/drawing/2014/main" id="{18EDE471-0437-438D-AE42-47BBE772E452}"/>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6" name="Picture 5">
            <a:extLst>
              <a:ext uri="{FF2B5EF4-FFF2-40B4-BE49-F238E27FC236}">
                <a16:creationId xmlns:a16="http://schemas.microsoft.com/office/drawing/2014/main" id="{751D57AF-A5CA-4FE3-AF5F-D9BC70947F63}"/>
              </a:ext>
            </a:extLst>
          </p:cNvPr>
          <p:cNvPicPr>
            <a:picLocks noChangeAspect="1"/>
          </p:cNvPicPr>
          <p:nvPr/>
        </p:nvPicPr>
        <p:blipFill>
          <a:blip r:embed="rId2"/>
          <a:stretch>
            <a:fillRect/>
          </a:stretch>
        </p:blipFill>
        <p:spPr>
          <a:xfrm>
            <a:off x="2247044" y="1914524"/>
            <a:ext cx="3442337" cy="4143375"/>
          </a:xfrm>
          <a:prstGeom prst="rect">
            <a:avLst/>
          </a:prstGeom>
        </p:spPr>
      </p:pic>
      <p:pic>
        <p:nvPicPr>
          <p:cNvPr id="7" name="Picture 6">
            <a:extLst>
              <a:ext uri="{FF2B5EF4-FFF2-40B4-BE49-F238E27FC236}">
                <a16:creationId xmlns:a16="http://schemas.microsoft.com/office/drawing/2014/main" id="{FC43A6F1-62A2-49F0-A8C7-0A0A57862C54}"/>
              </a:ext>
            </a:extLst>
          </p:cNvPr>
          <p:cNvPicPr>
            <a:picLocks noChangeAspect="1"/>
          </p:cNvPicPr>
          <p:nvPr/>
        </p:nvPicPr>
        <p:blipFill>
          <a:blip r:embed="rId3"/>
          <a:stretch>
            <a:fillRect/>
          </a:stretch>
        </p:blipFill>
        <p:spPr>
          <a:xfrm>
            <a:off x="6404172" y="1914524"/>
            <a:ext cx="3035103" cy="4144335"/>
          </a:xfrm>
          <a:prstGeom prst="rect">
            <a:avLst/>
          </a:prstGeom>
        </p:spPr>
      </p:pic>
    </p:spTree>
    <p:extLst>
      <p:ext uri="{BB962C8B-B14F-4D97-AF65-F5344CB8AC3E}">
        <p14:creationId xmlns:p14="http://schemas.microsoft.com/office/powerpoint/2010/main" val="332605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81B87-2B3F-4231-95BD-3FE199244B91}"/>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17DC9B4D-0CF8-41EE-9154-F8695CCA08E0}"/>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6" name="Picture 5">
            <a:extLst>
              <a:ext uri="{FF2B5EF4-FFF2-40B4-BE49-F238E27FC236}">
                <a16:creationId xmlns:a16="http://schemas.microsoft.com/office/drawing/2014/main" id="{16684A60-F88C-405D-8C72-A2826625DAD7}"/>
              </a:ext>
            </a:extLst>
          </p:cNvPr>
          <p:cNvPicPr>
            <a:picLocks noChangeAspect="1"/>
          </p:cNvPicPr>
          <p:nvPr/>
        </p:nvPicPr>
        <p:blipFill>
          <a:blip r:embed="rId2"/>
          <a:stretch>
            <a:fillRect/>
          </a:stretch>
        </p:blipFill>
        <p:spPr>
          <a:xfrm>
            <a:off x="1097280" y="2481625"/>
            <a:ext cx="4808220" cy="3007203"/>
          </a:xfrm>
          <a:prstGeom prst="rect">
            <a:avLst/>
          </a:prstGeom>
        </p:spPr>
      </p:pic>
      <p:pic>
        <p:nvPicPr>
          <p:cNvPr id="7" name="Picture 6">
            <a:extLst>
              <a:ext uri="{FF2B5EF4-FFF2-40B4-BE49-F238E27FC236}">
                <a16:creationId xmlns:a16="http://schemas.microsoft.com/office/drawing/2014/main" id="{8D086D02-86AB-496F-90EC-2E7497C37810}"/>
              </a:ext>
            </a:extLst>
          </p:cNvPr>
          <p:cNvPicPr>
            <a:picLocks noChangeAspect="1"/>
          </p:cNvPicPr>
          <p:nvPr/>
        </p:nvPicPr>
        <p:blipFill>
          <a:blip r:embed="rId3"/>
          <a:stretch>
            <a:fillRect/>
          </a:stretch>
        </p:blipFill>
        <p:spPr>
          <a:xfrm>
            <a:off x="5962650" y="2426540"/>
            <a:ext cx="5472499" cy="3062288"/>
          </a:xfrm>
          <a:prstGeom prst="rect">
            <a:avLst/>
          </a:prstGeom>
        </p:spPr>
      </p:pic>
    </p:spTree>
    <p:extLst>
      <p:ext uri="{BB962C8B-B14F-4D97-AF65-F5344CB8AC3E}">
        <p14:creationId xmlns:p14="http://schemas.microsoft.com/office/powerpoint/2010/main" val="3717829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46E5-5423-4092-A50E-DC518E4FFEF4}"/>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E4F96076-E944-4B26-A84F-D36009726664}"/>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5" name="Picture 4">
            <a:extLst>
              <a:ext uri="{FF2B5EF4-FFF2-40B4-BE49-F238E27FC236}">
                <a16:creationId xmlns:a16="http://schemas.microsoft.com/office/drawing/2014/main" id="{809EF237-A184-4A3F-9356-4107F67886F3}"/>
              </a:ext>
            </a:extLst>
          </p:cNvPr>
          <p:cNvPicPr>
            <a:picLocks noChangeAspect="1"/>
          </p:cNvPicPr>
          <p:nvPr/>
        </p:nvPicPr>
        <p:blipFill>
          <a:blip r:embed="rId2"/>
          <a:stretch>
            <a:fillRect/>
          </a:stretch>
        </p:blipFill>
        <p:spPr>
          <a:xfrm>
            <a:off x="970661" y="2457890"/>
            <a:ext cx="5094860" cy="3176588"/>
          </a:xfrm>
          <a:prstGeom prst="rect">
            <a:avLst/>
          </a:prstGeom>
        </p:spPr>
      </p:pic>
      <p:pic>
        <p:nvPicPr>
          <p:cNvPr id="6" name="Picture 5">
            <a:extLst>
              <a:ext uri="{FF2B5EF4-FFF2-40B4-BE49-F238E27FC236}">
                <a16:creationId xmlns:a16="http://schemas.microsoft.com/office/drawing/2014/main" id="{12622C9C-ADD2-44E7-8AB4-CDD642D9364D}"/>
              </a:ext>
            </a:extLst>
          </p:cNvPr>
          <p:cNvPicPr>
            <a:picLocks noChangeAspect="1"/>
          </p:cNvPicPr>
          <p:nvPr/>
        </p:nvPicPr>
        <p:blipFill>
          <a:blip r:embed="rId3"/>
          <a:stretch>
            <a:fillRect/>
          </a:stretch>
        </p:blipFill>
        <p:spPr>
          <a:xfrm>
            <a:off x="6126480" y="2465034"/>
            <a:ext cx="5541575" cy="3176588"/>
          </a:xfrm>
          <a:prstGeom prst="rect">
            <a:avLst/>
          </a:prstGeom>
        </p:spPr>
      </p:pic>
    </p:spTree>
    <p:extLst>
      <p:ext uri="{BB962C8B-B14F-4D97-AF65-F5344CB8AC3E}">
        <p14:creationId xmlns:p14="http://schemas.microsoft.com/office/powerpoint/2010/main" val="963850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8B0E-466F-4BD4-A789-8BF72C8DF1C5}"/>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8AB3FE71-45A9-41F0-96C9-A06E3D4C661C}"/>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1026" name="Picture 2" descr="Image result for clash of clans store">
            <a:extLst>
              <a:ext uri="{FF2B5EF4-FFF2-40B4-BE49-F238E27FC236}">
                <a16:creationId xmlns:a16="http://schemas.microsoft.com/office/drawing/2014/main" id="{0D7158F6-D632-4A80-971B-6FDA0095EA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26695" y="1921709"/>
            <a:ext cx="3086028" cy="1735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re emblem heroes store">
            <a:extLst>
              <a:ext uri="{FF2B5EF4-FFF2-40B4-BE49-F238E27FC236}">
                <a16:creationId xmlns:a16="http://schemas.microsoft.com/office/drawing/2014/main" id="{8396810C-2ED6-4CE2-A7F5-9A07F321A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838" y="2219592"/>
            <a:ext cx="2029161" cy="36068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1D6A8CC-84A7-4922-B6E2-551A6606657E}"/>
              </a:ext>
            </a:extLst>
          </p:cNvPr>
          <p:cNvPicPr>
            <a:picLocks noChangeAspect="1"/>
          </p:cNvPicPr>
          <p:nvPr/>
        </p:nvPicPr>
        <p:blipFill>
          <a:blip r:embed="rId5"/>
          <a:stretch>
            <a:fillRect/>
          </a:stretch>
        </p:blipFill>
        <p:spPr>
          <a:xfrm>
            <a:off x="3826694" y="3792067"/>
            <a:ext cx="3123079" cy="2307049"/>
          </a:xfrm>
          <a:prstGeom prst="rect">
            <a:avLst/>
          </a:prstGeom>
        </p:spPr>
      </p:pic>
      <p:sp>
        <p:nvSpPr>
          <p:cNvPr id="10" name="Content Placeholder 2">
            <a:extLst>
              <a:ext uri="{FF2B5EF4-FFF2-40B4-BE49-F238E27FC236}">
                <a16:creationId xmlns:a16="http://schemas.microsoft.com/office/drawing/2014/main" id="{5A8AFCD0-FC8C-401D-B44B-23E957F304DB}"/>
              </a:ext>
            </a:extLst>
          </p:cNvPr>
          <p:cNvSpPr txBox="1">
            <a:spLocks/>
          </p:cNvSpPr>
          <p:nvPr/>
        </p:nvSpPr>
        <p:spPr>
          <a:xfrm>
            <a:off x="7347468" y="2493290"/>
            <a:ext cx="386501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dirty="0"/>
              <a:t> Every Game Has a Game Economy… How Do You Optimize? </a:t>
            </a:r>
          </a:p>
          <a:p>
            <a:pPr>
              <a:buFont typeface="Wingdings" panose="05000000000000000000" pitchFamily="2" charset="2"/>
              <a:buChar char="v"/>
            </a:pPr>
            <a:endParaRPr lang="en-US" dirty="0"/>
          </a:p>
          <a:p>
            <a:pPr>
              <a:buFont typeface="Wingdings" panose="05000000000000000000" pitchFamily="2" charset="2"/>
              <a:buChar char="v"/>
            </a:pPr>
            <a:r>
              <a:rPr lang="en-US" dirty="0"/>
              <a:t> Lack of Research and Quantitative Data </a:t>
            </a:r>
          </a:p>
          <a:p>
            <a:pPr>
              <a:buFont typeface="Wingdings" panose="05000000000000000000" pitchFamily="2" charset="2"/>
              <a:buChar char="v"/>
            </a:pPr>
            <a:endParaRPr lang="en-US" dirty="0"/>
          </a:p>
          <a:p>
            <a:pPr marL="0" indent="0">
              <a:buNone/>
            </a:pPr>
            <a:endParaRPr lang="en-US" dirty="0"/>
          </a:p>
        </p:txBody>
      </p:sp>
    </p:spTree>
    <p:extLst>
      <p:ext uri="{BB962C8B-B14F-4D97-AF65-F5344CB8AC3E}">
        <p14:creationId xmlns:p14="http://schemas.microsoft.com/office/powerpoint/2010/main" val="120934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6FAF-B133-4D0B-B36C-2D334DF42B9F}"/>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858D4B2C-79F5-4F2B-9F32-7945DF8F6CDB}"/>
              </a:ext>
            </a:extLst>
          </p:cNvPr>
          <p:cNvSpPr>
            <a:spLocks noGrp="1"/>
          </p:cNvSpPr>
          <p:nvPr>
            <p:ph type="sldNum" sz="quarter" idx="12"/>
          </p:nvPr>
        </p:nvSpPr>
        <p:spPr/>
        <p:txBody>
          <a:bodyPr/>
          <a:lstStyle/>
          <a:p>
            <a:fld id="{D57F1E4F-1CFF-5643-939E-02111984F565}" type="slidenum">
              <a:rPr lang="en-US" smtClean="0"/>
              <a:t>20</a:t>
            </a:fld>
            <a:endParaRPr lang="en-US" dirty="0"/>
          </a:p>
        </p:txBody>
      </p:sp>
      <p:pic>
        <p:nvPicPr>
          <p:cNvPr id="5" name="Picture 4">
            <a:extLst>
              <a:ext uri="{FF2B5EF4-FFF2-40B4-BE49-F238E27FC236}">
                <a16:creationId xmlns:a16="http://schemas.microsoft.com/office/drawing/2014/main" id="{A7309C6F-B01F-43D5-9D9A-233A120719AF}"/>
              </a:ext>
            </a:extLst>
          </p:cNvPr>
          <p:cNvPicPr>
            <a:picLocks noChangeAspect="1"/>
          </p:cNvPicPr>
          <p:nvPr/>
        </p:nvPicPr>
        <p:blipFill>
          <a:blip r:embed="rId2"/>
          <a:stretch>
            <a:fillRect/>
          </a:stretch>
        </p:blipFill>
        <p:spPr>
          <a:xfrm>
            <a:off x="865302" y="2303109"/>
            <a:ext cx="5025911" cy="3176588"/>
          </a:xfrm>
          <a:prstGeom prst="rect">
            <a:avLst/>
          </a:prstGeom>
        </p:spPr>
      </p:pic>
      <p:pic>
        <p:nvPicPr>
          <p:cNvPr id="6" name="Picture 5">
            <a:extLst>
              <a:ext uri="{FF2B5EF4-FFF2-40B4-BE49-F238E27FC236}">
                <a16:creationId xmlns:a16="http://schemas.microsoft.com/office/drawing/2014/main" id="{71B60535-0346-4A80-9F3A-8CC0D3E7179A}"/>
              </a:ext>
            </a:extLst>
          </p:cNvPr>
          <p:cNvPicPr>
            <a:picLocks noChangeAspect="1"/>
          </p:cNvPicPr>
          <p:nvPr/>
        </p:nvPicPr>
        <p:blipFill>
          <a:blip r:embed="rId3"/>
          <a:stretch>
            <a:fillRect/>
          </a:stretch>
        </p:blipFill>
        <p:spPr>
          <a:xfrm>
            <a:off x="6126480" y="2303109"/>
            <a:ext cx="5735896" cy="3245203"/>
          </a:xfrm>
          <a:prstGeom prst="rect">
            <a:avLst/>
          </a:prstGeom>
        </p:spPr>
      </p:pic>
    </p:spTree>
    <p:extLst>
      <p:ext uri="{BB962C8B-B14F-4D97-AF65-F5344CB8AC3E}">
        <p14:creationId xmlns:p14="http://schemas.microsoft.com/office/powerpoint/2010/main" val="1896699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A76E-6572-4204-A1C0-D7AF6DF2E569}"/>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5C30B1E4-5FF0-4FD7-90D1-0877DD788DC8}"/>
              </a:ext>
            </a:extLst>
          </p:cNvPr>
          <p:cNvSpPr>
            <a:spLocks noGrp="1"/>
          </p:cNvSpPr>
          <p:nvPr>
            <p:ph type="sldNum" sz="quarter" idx="12"/>
          </p:nvPr>
        </p:nvSpPr>
        <p:spPr/>
        <p:txBody>
          <a:bodyPr/>
          <a:lstStyle/>
          <a:p>
            <a:fld id="{D57F1E4F-1CFF-5643-939E-02111984F565}" type="slidenum">
              <a:rPr lang="en-US" smtClean="0"/>
              <a:t>21</a:t>
            </a:fld>
            <a:endParaRPr lang="en-US" dirty="0"/>
          </a:p>
        </p:txBody>
      </p:sp>
      <p:pic>
        <p:nvPicPr>
          <p:cNvPr id="5" name="Picture 4">
            <a:extLst>
              <a:ext uri="{FF2B5EF4-FFF2-40B4-BE49-F238E27FC236}">
                <a16:creationId xmlns:a16="http://schemas.microsoft.com/office/drawing/2014/main" id="{65A2F8A9-E6BB-49DF-B6AB-0C987993113A}"/>
              </a:ext>
            </a:extLst>
          </p:cNvPr>
          <p:cNvPicPr>
            <a:picLocks noChangeAspect="1"/>
          </p:cNvPicPr>
          <p:nvPr/>
        </p:nvPicPr>
        <p:blipFill>
          <a:blip r:embed="rId2"/>
          <a:stretch>
            <a:fillRect/>
          </a:stretch>
        </p:blipFill>
        <p:spPr>
          <a:xfrm>
            <a:off x="697230" y="2295525"/>
            <a:ext cx="5710238" cy="3230686"/>
          </a:xfrm>
          <a:prstGeom prst="rect">
            <a:avLst/>
          </a:prstGeom>
        </p:spPr>
      </p:pic>
      <p:pic>
        <p:nvPicPr>
          <p:cNvPr id="6" name="Picture 5">
            <a:extLst>
              <a:ext uri="{FF2B5EF4-FFF2-40B4-BE49-F238E27FC236}">
                <a16:creationId xmlns:a16="http://schemas.microsoft.com/office/drawing/2014/main" id="{2CAE084C-BA5D-4400-A29E-E64A76535B45}"/>
              </a:ext>
            </a:extLst>
          </p:cNvPr>
          <p:cNvPicPr>
            <a:picLocks noChangeAspect="1"/>
          </p:cNvPicPr>
          <p:nvPr/>
        </p:nvPicPr>
        <p:blipFill>
          <a:blip r:embed="rId3"/>
          <a:stretch>
            <a:fillRect/>
          </a:stretch>
        </p:blipFill>
        <p:spPr>
          <a:xfrm>
            <a:off x="6407468" y="2295525"/>
            <a:ext cx="5650254" cy="2871030"/>
          </a:xfrm>
          <a:prstGeom prst="rect">
            <a:avLst/>
          </a:prstGeom>
        </p:spPr>
      </p:pic>
    </p:spTree>
    <p:extLst>
      <p:ext uri="{BB962C8B-B14F-4D97-AF65-F5344CB8AC3E}">
        <p14:creationId xmlns:p14="http://schemas.microsoft.com/office/powerpoint/2010/main" val="1863435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0818-E8C9-429A-A93C-E2C422E6B0EE}"/>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F9610403-9FE1-4360-9B14-6500A41A25C2}"/>
              </a:ext>
            </a:extLst>
          </p:cNvPr>
          <p:cNvSpPr>
            <a:spLocks noGrp="1"/>
          </p:cNvSpPr>
          <p:nvPr>
            <p:ph type="sldNum" sz="quarter" idx="12"/>
          </p:nvPr>
        </p:nvSpPr>
        <p:spPr/>
        <p:txBody>
          <a:bodyPr/>
          <a:lstStyle/>
          <a:p>
            <a:fld id="{D57F1E4F-1CFF-5643-939E-02111984F565}" type="slidenum">
              <a:rPr lang="en-US" smtClean="0"/>
              <a:t>22</a:t>
            </a:fld>
            <a:endParaRPr lang="en-US" dirty="0"/>
          </a:p>
        </p:txBody>
      </p:sp>
      <p:pic>
        <p:nvPicPr>
          <p:cNvPr id="6" name="Picture 5">
            <a:extLst>
              <a:ext uri="{FF2B5EF4-FFF2-40B4-BE49-F238E27FC236}">
                <a16:creationId xmlns:a16="http://schemas.microsoft.com/office/drawing/2014/main" id="{FE89762C-C3D7-490D-A431-D842BF805A34}"/>
              </a:ext>
            </a:extLst>
          </p:cNvPr>
          <p:cNvPicPr>
            <a:picLocks noChangeAspect="1"/>
          </p:cNvPicPr>
          <p:nvPr/>
        </p:nvPicPr>
        <p:blipFill>
          <a:blip r:embed="rId3"/>
          <a:stretch>
            <a:fillRect/>
          </a:stretch>
        </p:blipFill>
        <p:spPr>
          <a:xfrm>
            <a:off x="1838828" y="2472691"/>
            <a:ext cx="8514343" cy="2647950"/>
          </a:xfrm>
          <a:prstGeom prst="rect">
            <a:avLst/>
          </a:prstGeom>
        </p:spPr>
      </p:pic>
    </p:spTree>
    <p:extLst>
      <p:ext uri="{BB962C8B-B14F-4D97-AF65-F5344CB8AC3E}">
        <p14:creationId xmlns:p14="http://schemas.microsoft.com/office/powerpoint/2010/main" val="3741139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CCFA-02AD-4CDD-9363-12CAD94C781E}"/>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CD2CA0F8-0856-4365-8F25-E9EB07733C35}"/>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0C993FE1-8E40-414E-B97C-29789E8AB56B}"/>
              </a:ext>
            </a:extLst>
          </p:cNvPr>
          <p:cNvPicPr>
            <a:picLocks noChangeAspect="1"/>
          </p:cNvPicPr>
          <p:nvPr/>
        </p:nvPicPr>
        <p:blipFill>
          <a:blip r:embed="rId2"/>
          <a:stretch>
            <a:fillRect/>
          </a:stretch>
        </p:blipFill>
        <p:spPr>
          <a:xfrm>
            <a:off x="542925" y="2397343"/>
            <a:ext cx="5684480" cy="3067050"/>
          </a:xfrm>
          <a:prstGeom prst="rect">
            <a:avLst/>
          </a:prstGeom>
        </p:spPr>
      </p:pic>
      <p:pic>
        <p:nvPicPr>
          <p:cNvPr id="6" name="Picture 5">
            <a:extLst>
              <a:ext uri="{FF2B5EF4-FFF2-40B4-BE49-F238E27FC236}">
                <a16:creationId xmlns:a16="http://schemas.microsoft.com/office/drawing/2014/main" id="{A86A46F4-74B2-4A11-A39F-D6DC717C4A68}"/>
              </a:ext>
            </a:extLst>
          </p:cNvPr>
          <p:cNvPicPr>
            <a:picLocks noChangeAspect="1"/>
          </p:cNvPicPr>
          <p:nvPr/>
        </p:nvPicPr>
        <p:blipFill>
          <a:blip r:embed="rId3"/>
          <a:stretch>
            <a:fillRect/>
          </a:stretch>
        </p:blipFill>
        <p:spPr>
          <a:xfrm>
            <a:off x="6227405" y="2153882"/>
            <a:ext cx="5684480" cy="3889381"/>
          </a:xfrm>
          <a:prstGeom prst="rect">
            <a:avLst/>
          </a:prstGeom>
        </p:spPr>
      </p:pic>
    </p:spTree>
    <p:extLst>
      <p:ext uri="{BB962C8B-B14F-4D97-AF65-F5344CB8AC3E}">
        <p14:creationId xmlns:p14="http://schemas.microsoft.com/office/powerpoint/2010/main" val="293751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022B-064A-43C4-80D5-20F7C5186A14}"/>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B5BE5F4D-6C97-498C-943A-9130E87A5F69}"/>
              </a:ext>
            </a:extLst>
          </p:cNvPr>
          <p:cNvPicPr>
            <a:picLocks noGrp="1" noChangeAspect="1"/>
          </p:cNvPicPr>
          <p:nvPr>
            <p:ph idx="1"/>
          </p:nvPr>
        </p:nvPicPr>
        <p:blipFill>
          <a:blip r:embed="rId2"/>
          <a:stretch>
            <a:fillRect/>
          </a:stretch>
        </p:blipFill>
        <p:spPr>
          <a:xfrm>
            <a:off x="2899583" y="2222147"/>
            <a:ext cx="6772275" cy="3752850"/>
          </a:xfrm>
          <a:prstGeom prst="rect">
            <a:avLst/>
          </a:prstGeom>
        </p:spPr>
      </p:pic>
      <p:sp>
        <p:nvSpPr>
          <p:cNvPr id="4" name="Slide Number Placeholder 3">
            <a:extLst>
              <a:ext uri="{FF2B5EF4-FFF2-40B4-BE49-F238E27FC236}">
                <a16:creationId xmlns:a16="http://schemas.microsoft.com/office/drawing/2014/main" id="{F4B6DEBC-B50C-4F6E-9849-F2905ADD8BCE}"/>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209794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95AF-F042-4435-AC00-79417276FDBD}"/>
              </a:ext>
            </a:extLst>
          </p:cNvPr>
          <p:cNvSpPr>
            <a:spLocks noGrp="1"/>
          </p:cNvSpPr>
          <p:nvPr>
            <p:ph type="title"/>
          </p:nvPr>
        </p:nvSpPr>
        <p:spPr/>
        <p:txBody>
          <a:bodyPr/>
          <a:lstStyle/>
          <a:p>
            <a:r>
              <a:rPr lang="en-US" dirty="0"/>
              <a:t>Appendix</a:t>
            </a:r>
          </a:p>
        </p:txBody>
      </p:sp>
      <p:sp>
        <p:nvSpPr>
          <p:cNvPr id="4" name="Slide Number Placeholder 3">
            <a:extLst>
              <a:ext uri="{FF2B5EF4-FFF2-40B4-BE49-F238E27FC236}">
                <a16:creationId xmlns:a16="http://schemas.microsoft.com/office/drawing/2014/main" id="{C7D84EFB-E621-486F-ADF2-9409B12AA966}"/>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70EF8CCA-CD1B-40BA-8D5F-4791ECC22205}"/>
              </a:ext>
            </a:extLst>
          </p:cNvPr>
          <p:cNvPicPr>
            <a:picLocks noChangeAspect="1"/>
          </p:cNvPicPr>
          <p:nvPr/>
        </p:nvPicPr>
        <p:blipFill>
          <a:blip r:embed="rId2"/>
          <a:stretch>
            <a:fillRect/>
          </a:stretch>
        </p:blipFill>
        <p:spPr>
          <a:xfrm>
            <a:off x="2850356" y="1908490"/>
            <a:ext cx="6491288" cy="4380165"/>
          </a:xfrm>
          <a:prstGeom prst="rect">
            <a:avLst/>
          </a:prstGeom>
        </p:spPr>
      </p:pic>
    </p:spTree>
    <p:extLst>
      <p:ext uri="{BB962C8B-B14F-4D97-AF65-F5344CB8AC3E}">
        <p14:creationId xmlns:p14="http://schemas.microsoft.com/office/powerpoint/2010/main" val="1745470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9E87-ECBA-4CAF-A9D8-27948505D278}"/>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DFB18BD-A2DF-429E-A190-DF68D2BFB6E8}"/>
              </a:ext>
            </a:extLst>
          </p:cNvPr>
          <p:cNvSpPr>
            <a:spLocks noGrp="1"/>
          </p:cNvSpPr>
          <p:nvPr>
            <p:ph idx="1"/>
          </p:nvPr>
        </p:nvSpPr>
        <p:spPr>
          <a:xfrm>
            <a:off x="1097280" y="2243839"/>
            <a:ext cx="10058400" cy="4023360"/>
          </a:xfrm>
        </p:spPr>
        <p:txBody>
          <a:bodyPr/>
          <a:lstStyle/>
          <a:p>
            <a:pPr marL="457200" indent="-457200">
              <a:buAutoNum type="arabicPeriod"/>
            </a:pPr>
            <a:r>
              <a:rPr lang="en-US" dirty="0"/>
              <a:t>Background &amp; Related Work</a:t>
            </a:r>
          </a:p>
          <a:p>
            <a:pPr marL="457200" indent="-457200">
              <a:buAutoNum type="arabicPeriod"/>
            </a:pPr>
            <a:r>
              <a:rPr lang="en-US" dirty="0"/>
              <a:t>Research Methodology</a:t>
            </a:r>
          </a:p>
          <a:p>
            <a:pPr marL="457200" indent="-457200">
              <a:buAutoNum type="arabicPeriod"/>
            </a:pPr>
            <a:r>
              <a:rPr lang="en-US" dirty="0"/>
              <a:t>Results</a:t>
            </a:r>
          </a:p>
          <a:p>
            <a:pPr marL="457200" indent="-457200">
              <a:buAutoNum type="arabicPeriod"/>
            </a:pPr>
            <a:r>
              <a:rPr lang="en-US" dirty="0"/>
              <a:t>Analysis</a:t>
            </a:r>
          </a:p>
          <a:p>
            <a:pPr marL="457200" indent="-457200">
              <a:buAutoNum type="arabicPeriod"/>
            </a:pPr>
            <a:r>
              <a:rPr lang="en-US" dirty="0"/>
              <a:t>Impact</a:t>
            </a:r>
          </a:p>
          <a:p>
            <a:pPr marL="457200" indent="-457200">
              <a:buAutoNum type="arabicPeriod"/>
            </a:pPr>
            <a:r>
              <a:rPr lang="en-US" dirty="0"/>
              <a:t>Conclusions</a:t>
            </a:r>
          </a:p>
          <a:p>
            <a:pPr marL="457200" indent="-457200">
              <a:buAutoNum type="arabicPeriod"/>
            </a:pPr>
            <a:r>
              <a:rPr lang="en-US" dirty="0"/>
              <a:t>Future Work and Lessons Learnt</a:t>
            </a:r>
          </a:p>
          <a:p>
            <a:pPr marL="457200" indent="-457200">
              <a:buAutoNum type="arabicPeriod"/>
            </a:pPr>
            <a:r>
              <a:rPr lang="en-US" dirty="0"/>
              <a:t>Questions</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endParaRPr lang="en-US" dirty="0"/>
          </a:p>
        </p:txBody>
      </p:sp>
      <p:sp>
        <p:nvSpPr>
          <p:cNvPr id="4" name="Slide Number Placeholder 3">
            <a:extLst>
              <a:ext uri="{FF2B5EF4-FFF2-40B4-BE49-F238E27FC236}">
                <a16:creationId xmlns:a16="http://schemas.microsoft.com/office/drawing/2014/main" id="{541AEF00-9506-481B-B18F-5592D03510F2}"/>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25232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A46E-7660-4F33-A474-D04DD24B41C1}"/>
              </a:ext>
            </a:extLst>
          </p:cNvPr>
          <p:cNvSpPr>
            <a:spLocks noGrp="1"/>
          </p:cNvSpPr>
          <p:nvPr>
            <p:ph type="title"/>
          </p:nvPr>
        </p:nvSpPr>
        <p:spPr/>
        <p:txBody>
          <a:bodyPr/>
          <a:lstStyle/>
          <a:p>
            <a:r>
              <a:rPr lang="en-US" dirty="0"/>
              <a:t>Background and Related Work</a:t>
            </a:r>
          </a:p>
        </p:txBody>
      </p:sp>
      <p:sp>
        <p:nvSpPr>
          <p:cNvPr id="3" name="Content Placeholder 2">
            <a:extLst>
              <a:ext uri="{FF2B5EF4-FFF2-40B4-BE49-F238E27FC236}">
                <a16:creationId xmlns:a16="http://schemas.microsoft.com/office/drawing/2014/main" id="{CED98136-1784-4A4A-9AB1-A1010BCCB147}"/>
              </a:ext>
            </a:extLst>
          </p:cNvPr>
          <p:cNvSpPr>
            <a:spLocks noGrp="1"/>
          </p:cNvSpPr>
          <p:nvPr>
            <p:ph idx="1"/>
          </p:nvPr>
        </p:nvSpPr>
        <p:spPr>
          <a:xfrm>
            <a:off x="1097280" y="2086892"/>
            <a:ext cx="3655112" cy="4023360"/>
          </a:xfrm>
        </p:spPr>
        <p:txBody>
          <a:bodyPr>
            <a:normAutofit/>
          </a:bodyPr>
          <a:lstStyle/>
          <a:p>
            <a:r>
              <a:rPr lang="en-US" u="sng" dirty="0"/>
              <a:t>Source/Sink Research</a:t>
            </a:r>
          </a:p>
          <a:p>
            <a:pPr>
              <a:buFont typeface="Wingdings" panose="05000000000000000000" pitchFamily="2" charset="2"/>
              <a:buChar char="v"/>
            </a:pPr>
            <a:r>
              <a:rPr lang="en-US" dirty="0"/>
              <a:t> Source/Sink Types</a:t>
            </a:r>
          </a:p>
          <a:p>
            <a:pPr>
              <a:buFont typeface="Wingdings" panose="05000000000000000000" pitchFamily="2" charset="2"/>
              <a:buChar char="v"/>
            </a:pPr>
            <a:r>
              <a:rPr lang="en-US" dirty="0"/>
              <a:t> Optimal Numbers</a:t>
            </a:r>
          </a:p>
          <a:p>
            <a:endParaRPr lang="en-US" dirty="0"/>
          </a:p>
          <a:p>
            <a:r>
              <a:rPr lang="en-US" u="sng" dirty="0"/>
              <a:t>Game Economy Optimization</a:t>
            </a:r>
          </a:p>
          <a:p>
            <a:pPr>
              <a:buFont typeface="Wingdings" panose="05000000000000000000" pitchFamily="2" charset="2"/>
              <a:buChar char="v"/>
            </a:pPr>
            <a:r>
              <a:rPr lang="en-US" dirty="0"/>
              <a:t> Lack of Research</a:t>
            </a:r>
          </a:p>
          <a:p>
            <a:pPr>
              <a:buFont typeface="Wingdings" panose="05000000000000000000" pitchFamily="2" charset="2"/>
              <a:buChar char="v"/>
            </a:pPr>
            <a:r>
              <a:rPr lang="en-US" dirty="0"/>
              <a:t> What is Common in F2P Games?</a:t>
            </a:r>
          </a:p>
        </p:txBody>
      </p:sp>
      <p:sp>
        <p:nvSpPr>
          <p:cNvPr id="4" name="Slide Number Placeholder 3">
            <a:extLst>
              <a:ext uri="{FF2B5EF4-FFF2-40B4-BE49-F238E27FC236}">
                <a16:creationId xmlns:a16="http://schemas.microsoft.com/office/drawing/2014/main" id="{91E8F416-153B-465A-99CE-02F9363ED65F}"/>
              </a:ext>
            </a:extLst>
          </p:cNvPr>
          <p:cNvSpPr>
            <a:spLocks noGrp="1"/>
          </p:cNvSpPr>
          <p:nvPr>
            <p:ph type="sldNum" sz="quarter" idx="12"/>
          </p:nvPr>
        </p:nvSpPr>
        <p:spPr/>
        <p:txBody>
          <a:bodyPr/>
          <a:lstStyle/>
          <a:p>
            <a:fld id="{D57F1E4F-1CFF-5643-939E-02111984F565}" type="slidenum">
              <a:rPr lang="en-US" smtClean="0"/>
              <a:t>4</a:t>
            </a:fld>
            <a:endParaRPr lang="en-US" dirty="0"/>
          </a:p>
        </p:txBody>
      </p:sp>
      <p:sp>
        <p:nvSpPr>
          <p:cNvPr id="5" name="Content Placeholder 2">
            <a:extLst>
              <a:ext uri="{FF2B5EF4-FFF2-40B4-BE49-F238E27FC236}">
                <a16:creationId xmlns:a16="http://schemas.microsoft.com/office/drawing/2014/main" id="{1C114CDC-EB80-4B55-8E1A-2F642450E160}"/>
              </a:ext>
            </a:extLst>
          </p:cNvPr>
          <p:cNvSpPr txBox="1">
            <a:spLocks/>
          </p:cNvSpPr>
          <p:nvPr/>
        </p:nvSpPr>
        <p:spPr>
          <a:xfrm>
            <a:off x="5554202" y="2086892"/>
            <a:ext cx="396302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u="sng" dirty="0"/>
              <a:t>Optimal End Game Creation</a:t>
            </a:r>
          </a:p>
          <a:p>
            <a:pPr>
              <a:buFont typeface="Wingdings" panose="05000000000000000000" pitchFamily="2" charset="2"/>
              <a:buChar char="v"/>
            </a:pPr>
            <a:r>
              <a:rPr lang="en-US" dirty="0"/>
              <a:t> Types of End Game</a:t>
            </a:r>
          </a:p>
          <a:p>
            <a:pPr>
              <a:buFont typeface="Wingdings" panose="05000000000000000000" pitchFamily="2" charset="2"/>
              <a:buChar char="v"/>
            </a:pPr>
            <a:r>
              <a:rPr lang="en-US" dirty="0"/>
              <a:t> Little Research on Optimization</a:t>
            </a:r>
          </a:p>
          <a:p>
            <a:endParaRPr lang="en-US" u="sng" dirty="0"/>
          </a:p>
          <a:p>
            <a:r>
              <a:rPr lang="en-US" u="sng" dirty="0"/>
              <a:t>Hoarding</a:t>
            </a:r>
          </a:p>
          <a:p>
            <a:pPr>
              <a:buFont typeface="Wingdings" panose="05000000000000000000" pitchFamily="2" charset="2"/>
              <a:buChar char="v"/>
            </a:pPr>
            <a:r>
              <a:rPr lang="en-US" dirty="0"/>
              <a:t> What is Hoarding?</a:t>
            </a:r>
          </a:p>
          <a:p>
            <a:pPr>
              <a:buFont typeface="Wingdings" panose="05000000000000000000" pitchFamily="2" charset="2"/>
              <a:buChar char="v"/>
            </a:pPr>
            <a:r>
              <a:rPr lang="en-US" dirty="0"/>
              <a:t> Common Techniques to Combat It</a:t>
            </a:r>
          </a:p>
        </p:txBody>
      </p:sp>
    </p:spTree>
    <p:extLst>
      <p:ext uri="{BB962C8B-B14F-4D97-AF65-F5344CB8AC3E}">
        <p14:creationId xmlns:p14="http://schemas.microsoft.com/office/powerpoint/2010/main" val="1342250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76865-E62C-4EE0-9BE3-B4CA09B17B11}"/>
              </a:ext>
            </a:extLst>
          </p:cNvPr>
          <p:cNvSpPr>
            <a:spLocks noGrp="1"/>
          </p:cNvSpPr>
          <p:nvPr>
            <p:ph type="title"/>
          </p:nvPr>
        </p:nvSpPr>
        <p:spPr/>
        <p:txBody>
          <a:bodyPr/>
          <a:lstStyle/>
          <a:p>
            <a:r>
              <a:rPr lang="en-US" dirty="0"/>
              <a:t>Research Methodology</a:t>
            </a:r>
          </a:p>
        </p:txBody>
      </p:sp>
      <p:sp>
        <p:nvSpPr>
          <p:cNvPr id="3" name="Content Placeholder 2">
            <a:extLst>
              <a:ext uri="{FF2B5EF4-FFF2-40B4-BE49-F238E27FC236}">
                <a16:creationId xmlns:a16="http://schemas.microsoft.com/office/drawing/2014/main" id="{F3FE95A8-40CA-4FEC-B78E-A573DB0CCAD3}"/>
              </a:ext>
            </a:extLst>
          </p:cNvPr>
          <p:cNvSpPr>
            <a:spLocks noGrp="1"/>
          </p:cNvSpPr>
          <p:nvPr>
            <p:ph idx="1"/>
          </p:nvPr>
        </p:nvSpPr>
        <p:spPr>
          <a:xfrm>
            <a:off x="1567927" y="2253871"/>
            <a:ext cx="10058400" cy="4023360"/>
          </a:xfrm>
        </p:spPr>
        <p:txBody>
          <a:bodyPr/>
          <a:lstStyle/>
          <a:p>
            <a:pPr marL="0" indent="0">
              <a:buNone/>
            </a:pPr>
            <a:r>
              <a:rPr lang="en-US" u="sng" dirty="0"/>
              <a:t>Qualitative Research</a:t>
            </a:r>
          </a:p>
          <a:p>
            <a:pPr>
              <a:buFont typeface="Wingdings" panose="05000000000000000000" pitchFamily="2" charset="2"/>
              <a:buChar char="v"/>
            </a:pPr>
            <a:r>
              <a:rPr lang="en-US" dirty="0"/>
              <a:t> Background Research</a:t>
            </a:r>
          </a:p>
          <a:p>
            <a:pPr>
              <a:buFont typeface="Wingdings" panose="05000000000000000000" pitchFamily="2" charset="2"/>
              <a:buChar char="v"/>
            </a:pPr>
            <a:r>
              <a:rPr lang="en-US" dirty="0"/>
              <a:t> Playing Games </a:t>
            </a:r>
          </a:p>
          <a:p>
            <a:pPr>
              <a:buFont typeface="Wingdings" panose="05000000000000000000" pitchFamily="2" charset="2"/>
              <a:buChar char="v"/>
            </a:pPr>
            <a:r>
              <a:rPr lang="en-US" dirty="0"/>
              <a:t> Player Interviews/Reading Forums</a:t>
            </a:r>
          </a:p>
          <a:p>
            <a:pPr marL="0" indent="0">
              <a:buNone/>
            </a:pPr>
            <a:r>
              <a:rPr lang="en-US" u="sng" dirty="0"/>
              <a:t>Quantitative Research</a:t>
            </a:r>
          </a:p>
          <a:p>
            <a:pPr>
              <a:buFont typeface="Wingdings" panose="05000000000000000000" pitchFamily="2" charset="2"/>
              <a:buChar char="v"/>
            </a:pPr>
            <a:r>
              <a:rPr lang="en-US" dirty="0"/>
              <a:t> Data Collection</a:t>
            </a:r>
          </a:p>
          <a:p>
            <a:pPr>
              <a:buFont typeface="Wingdings" panose="05000000000000000000" pitchFamily="2" charset="2"/>
              <a:buChar char="v"/>
            </a:pPr>
            <a:r>
              <a:rPr lang="en-US" dirty="0"/>
              <a:t> Data Analysis</a:t>
            </a:r>
          </a:p>
          <a:p>
            <a:endParaRPr lang="en-US" dirty="0"/>
          </a:p>
          <a:p>
            <a:endParaRPr lang="en-US" dirty="0"/>
          </a:p>
        </p:txBody>
      </p:sp>
      <p:sp>
        <p:nvSpPr>
          <p:cNvPr id="4" name="Slide Number Placeholder 3">
            <a:extLst>
              <a:ext uri="{FF2B5EF4-FFF2-40B4-BE49-F238E27FC236}">
                <a16:creationId xmlns:a16="http://schemas.microsoft.com/office/drawing/2014/main" id="{07724E11-037A-46E5-9F1A-66E687C2F532}"/>
              </a:ext>
            </a:extLst>
          </p:cNvPr>
          <p:cNvSpPr>
            <a:spLocks noGrp="1"/>
          </p:cNvSpPr>
          <p:nvPr>
            <p:ph type="sldNum" sz="quarter" idx="12"/>
          </p:nvPr>
        </p:nvSpPr>
        <p:spPr/>
        <p:txBody>
          <a:bodyPr/>
          <a:lstStyle/>
          <a:p>
            <a:fld id="{D57F1E4F-1CFF-5643-939E-02111984F565}" type="slidenum">
              <a:rPr lang="en-US" smtClean="0"/>
              <a:t>5</a:t>
            </a:fld>
            <a:endParaRPr lang="en-US" dirty="0"/>
          </a:p>
        </p:txBody>
      </p:sp>
      <p:pic>
        <p:nvPicPr>
          <p:cNvPr id="5" name="Picture 4">
            <a:extLst>
              <a:ext uri="{FF2B5EF4-FFF2-40B4-BE49-F238E27FC236}">
                <a16:creationId xmlns:a16="http://schemas.microsoft.com/office/drawing/2014/main" id="{C3BB4F34-C93D-4AD5-AF00-62D2B130042B}"/>
              </a:ext>
            </a:extLst>
          </p:cNvPr>
          <p:cNvPicPr>
            <a:picLocks noChangeAspect="1"/>
          </p:cNvPicPr>
          <p:nvPr/>
        </p:nvPicPr>
        <p:blipFill>
          <a:blip r:embed="rId3"/>
          <a:stretch>
            <a:fillRect/>
          </a:stretch>
        </p:blipFill>
        <p:spPr>
          <a:xfrm>
            <a:off x="6081975" y="2097744"/>
            <a:ext cx="1138890" cy="3819104"/>
          </a:xfrm>
          <a:prstGeom prst="rect">
            <a:avLst/>
          </a:prstGeom>
        </p:spPr>
      </p:pic>
      <p:pic>
        <p:nvPicPr>
          <p:cNvPr id="6" name="Picture 5">
            <a:extLst>
              <a:ext uri="{FF2B5EF4-FFF2-40B4-BE49-F238E27FC236}">
                <a16:creationId xmlns:a16="http://schemas.microsoft.com/office/drawing/2014/main" id="{00A49710-F5F2-4005-AB5B-FFCE1288813C}"/>
              </a:ext>
            </a:extLst>
          </p:cNvPr>
          <p:cNvPicPr>
            <a:picLocks noChangeAspect="1"/>
          </p:cNvPicPr>
          <p:nvPr/>
        </p:nvPicPr>
        <p:blipFill>
          <a:blip r:embed="rId4"/>
          <a:stretch>
            <a:fillRect/>
          </a:stretch>
        </p:blipFill>
        <p:spPr>
          <a:xfrm>
            <a:off x="7220865" y="2097743"/>
            <a:ext cx="2978988" cy="3819105"/>
          </a:xfrm>
          <a:prstGeom prst="rect">
            <a:avLst/>
          </a:prstGeom>
        </p:spPr>
      </p:pic>
    </p:spTree>
    <p:extLst>
      <p:ext uri="{BB962C8B-B14F-4D97-AF65-F5344CB8AC3E}">
        <p14:creationId xmlns:p14="http://schemas.microsoft.com/office/powerpoint/2010/main" val="985715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C43D-4BE2-494C-8133-C8A15AAB0424}"/>
              </a:ext>
            </a:extLst>
          </p:cNvPr>
          <p:cNvSpPr>
            <a:spLocks noGrp="1"/>
          </p:cNvSpPr>
          <p:nvPr>
            <p:ph type="title"/>
          </p:nvPr>
        </p:nvSpPr>
        <p:spPr/>
        <p:txBody>
          <a:bodyPr/>
          <a:lstStyle/>
          <a:p>
            <a:r>
              <a:rPr lang="en-US" dirty="0"/>
              <a:t>Example - Game Tracking Logs</a:t>
            </a:r>
          </a:p>
        </p:txBody>
      </p:sp>
      <p:sp>
        <p:nvSpPr>
          <p:cNvPr id="4" name="Slide Number Placeholder 3">
            <a:extLst>
              <a:ext uri="{FF2B5EF4-FFF2-40B4-BE49-F238E27FC236}">
                <a16:creationId xmlns:a16="http://schemas.microsoft.com/office/drawing/2014/main" id="{EBC5141D-BB9A-4772-8D99-48C8E12A5874}"/>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6" name="Picture 5">
            <a:extLst>
              <a:ext uri="{FF2B5EF4-FFF2-40B4-BE49-F238E27FC236}">
                <a16:creationId xmlns:a16="http://schemas.microsoft.com/office/drawing/2014/main" id="{D8D74D90-1232-44E3-A6A8-70EB4BABB5DE}"/>
              </a:ext>
            </a:extLst>
          </p:cNvPr>
          <p:cNvPicPr>
            <a:picLocks noChangeAspect="1"/>
          </p:cNvPicPr>
          <p:nvPr/>
        </p:nvPicPr>
        <p:blipFill>
          <a:blip r:embed="rId3"/>
          <a:stretch>
            <a:fillRect/>
          </a:stretch>
        </p:blipFill>
        <p:spPr>
          <a:xfrm>
            <a:off x="2480813" y="2362934"/>
            <a:ext cx="1460751" cy="2886514"/>
          </a:xfrm>
          <a:prstGeom prst="rect">
            <a:avLst/>
          </a:prstGeom>
        </p:spPr>
      </p:pic>
      <p:pic>
        <p:nvPicPr>
          <p:cNvPr id="7" name="Picture 6">
            <a:extLst>
              <a:ext uri="{FF2B5EF4-FFF2-40B4-BE49-F238E27FC236}">
                <a16:creationId xmlns:a16="http://schemas.microsoft.com/office/drawing/2014/main" id="{1F714C8E-3380-4B6B-A8E1-2A8A3D55CC16}"/>
              </a:ext>
            </a:extLst>
          </p:cNvPr>
          <p:cNvPicPr>
            <a:picLocks noChangeAspect="1"/>
          </p:cNvPicPr>
          <p:nvPr/>
        </p:nvPicPr>
        <p:blipFill>
          <a:blip r:embed="rId4"/>
          <a:stretch>
            <a:fillRect/>
          </a:stretch>
        </p:blipFill>
        <p:spPr>
          <a:xfrm>
            <a:off x="4206575" y="2413799"/>
            <a:ext cx="1367398" cy="3753973"/>
          </a:xfrm>
          <a:prstGeom prst="rect">
            <a:avLst/>
          </a:prstGeom>
        </p:spPr>
      </p:pic>
      <p:sp>
        <p:nvSpPr>
          <p:cNvPr id="9" name="TextBox 8">
            <a:extLst>
              <a:ext uri="{FF2B5EF4-FFF2-40B4-BE49-F238E27FC236}">
                <a16:creationId xmlns:a16="http://schemas.microsoft.com/office/drawing/2014/main" id="{965D2D33-D810-4C32-8DA9-B4309760148B}"/>
              </a:ext>
            </a:extLst>
          </p:cNvPr>
          <p:cNvSpPr txBox="1"/>
          <p:nvPr/>
        </p:nvSpPr>
        <p:spPr>
          <a:xfrm>
            <a:off x="2480813" y="1912134"/>
            <a:ext cx="1356462" cy="369332"/>
          </a:xfrm>
          <a:prstGeom prst="rect">
            <a:avLst/>
          </a:prstGeom>
          <a:noFill/>
        </p:spPr>
        <p:txBody>
          <a:bodyPr wrap="none" rtlCol="0">
            <a:spAutoFit/>
          </a:bodyPr>
          <a:lstStyle/>
          <a:p>
            <a:r>
              <a:rPr lang="en-US" u="sng" dirty="0"/>
              <a:t>Candy Crush</a:t>
            </a:r>
          </a:p>
        </p:txBody>
      </p:sp>
      <p:sp>
        <p:nvSpPr>
          <p:cNvPr id="10" name="TextBox 9">
            <a:extLst>
              <a:ext uri="{FF2B5EF4-FFF2-40B4-BE49-F238E27FC236}">
                <a16:creationId xmlns:a16="http://schemas.microsoft.com/office/drawing/2014/main" id="{18FD93F4-89B6-48CC-82D2-87AB0BDC2BB3}"/>
              </a:ext>
            </a:extLst>
          </p:cNvPr>
          <p:cNvSpPr txBox="1"/>
          <p:nvPr/>
        </p:nvSpPr>
        <p:spPr>
          <a:xfrm>
            <a:off x="7752592" y="1912134"/>
            <a:ext cx="1479892" cy="369332"/>
          </a:xfrm>
          <a:prstGeom prst="rect">
            <a:avLst/>
          </a:prstGeom>
          <a:noFill/>
        </p:spPr>
        <p:txBody>
          <a:bodyPr wrap="none" rtlCol="0">
            <a:spAutoFit/>
          </a:bodyPr>
          <a:lstStyle/>
          <a:p>
            <a:r>
              <a:rPr lang="en-US" u="sng" dirty="0"/>
              <a:t>Clash of Clans</a:t>
            </a:r>
          </a:p>
        </p:txBody>
      </p:sp>
      <p:pic>
        <p:nvPicPr>
          <p:cNvPr id="11" name="Picture 10">
            <a:extLst>
              <a:ext uri="{FF2B5EF4-FFF2-40B4-BE49-F238E27FC236}">
                <a16:creationId xmlns:a16="http://schemas.microsoft.com/office/drawing/2014/main" id="{0C5775F2-5077-4DA4-B4E4-13593A7504B3}"/>
              </a:ext>
            </a:extLst>
          </p:cNvPr>
          <p:cNvPicPr>
            <a:picLocks noChangeAspect="1"/>
          </p:cNvPicPr>
          <p:nvPr/>
        </p:nvPicPr>
        <p:blipFill>
          <a:blip r:embed="rId5"/>
          <a:stretch>
            <a:fillRect/>
          </a:stretch>
        </p:blipFill>
        <p:spPr>
          <a:xfrm>
            <a:off x="7564753" y="2281466"/>
            <a:ext cx="1243573" cy="2949731"/>
          </a:xfrm>
          <a:prstGeom prst="rect">
            <a:avLst/>
          </a:prstGeom>
        </p:spPr>
      </p:pic>
      <p:pic>
        <p:nvPicPr>
          <p:cNvPr id="12" name="Picture 11">
            <a:extLst>
              <a:ext uri="{FF2B5EF4-FFF2-40B4-BE49-F238E27FC236}">
                <a16:creationId xmlns:a16="http://schemas.microsoft.com/office/drawing/2014/main" id="{CB675271-43C0-436D-BE33-DF6B9B9DFA50}"/>
              </a:ext>
            </a:extLst>
          </p:cNvPr>
          <p:cNvPicPr>
            <a:picLocks noChangeAspect="1"/>
          </p:cNvPicPr>
          <p:nvPr/>
        </p:nvPicPr>
        <p:blipFill>
          <a:blip r:embed="rId6"/>
          <a:stretch>
            <a:fillRect/>
          </a:stretch>
        </p:blipFill>
        <p:spPr>
          <a:xfrm>
            <a:off x="8929350" y="2528099"/>
            <a:ext cx="1243573" cy="2840434"/>
          </a:xfrm>
          <a:prstGeom prst="rect">
            <a:avLst/>
          </a:prstGeom>
        </p:spPr>
      </p:pic>
    </p:spTree>
    <p:extLst>
      <p:ext uri="{BB962C8B-B14F-4D97-AF65-F5344CB8AC3E}">
        <p14:creationId xmlns:p14="http://schemas.microsoft.com/office/powerpoint/2010/main" val="310136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4E97-F8F9-4F03-B451-67AD81134C26}"/>
              </a:ext>
            </a:extLst>
          </p:cNvPr>
          <p:cNvSpPr>
            <a:spLocks noGrp="1"/>
          </p:cNvSpPr>
          <p:nvPr>
            <p:ph type="title"/>
          </p:nvPr>
        </p:nvSpPr>
        <p:spPr>
          <a:xfrm>
            <a:off x="1097280" y="286603"/>
            <a:ext cx="10058400" cy="1450757"/>
          </a:xfrm>
        </p:spPr>
        <p:txBody>
          <a:bodyPr/>
          <a:lstStyle/>
          <a:p>
            <a:r>
              <a:rPr lang="en-US" dirty="0"/>
              <a:t>Results</a:t>
            </a:r>
          </a:p>
        </p:txBody>
      </p:sp>
      <p:sp>
        <p:nvSpPr>
          <p:cNvPr id="3" name="Content Placeholder 2">
            <a:extLst>
              <a:ext uri="{FF2B5EF4-FFF2-40B4-BE49-F238E27FC236}">
                <a16:creationId xmlns:a16="http://schemas.microsoft.com/office/drawing/2014/main" id="{56964152-677F-416D-A2BD-5B985B293BA9}"/>
              </a:ext>
            </a:extLst>
          </p:cNvPr>
          <p:cNvSpPr>
            <a:spLocks noGrp="1"/>
          </p:cNvSpPr>
          <p:nvPr>
            <p:ph idx="1"/>
          </p:nvPr>
        </p:nvSpPr>
        <p:spPr>
          <a:xfrm>
            <a:off x="2150679" y="2379251"/>
            <a:ext cx="3891579" cy="4023360"/>
          </a:xfrm>
        </p:spPr>
        <p:txBody>
          <a:bodyPr>
            <a:normAutofit/>
          </a:bodyPr>
          <a:lstStyle/>
          <a:p>
            <a:r>
              <a:rPr lang="en-US" u="sng" dirty="0"/>
              <a:t>Source/Sink Analysis</a:t>
            </a:r>
          </a:p>
          <a:p>
            <a:pPr>
              <a:buFont typeface="Wingdings" panose="05000000000000000000" pitchFamily="2" charset="2"/>
              <a:buChar char="v"/>
            </a:pPr>
            <a:r>
              <a:rPr lang="en-US" dirty="0"/>
              <a:t> Average of 4.5 Sources/Sinks </a:t>
            </a:r>
          </a:p>
          <a:p>
            <a:pPr>
              <a:buFont typeface="Wingdings" panose="05000000000000000000" pitchFamily="2" charset="2"/>
              <a:buChar char="v"/>
            </a:pPr>
            <a:r>
              <a:rPr lang="en-US" dirty="0"/>
              <a:t> Recommendation: 3-4 Unique Resource Loops</a:t>
            </a:r>
          </a:p>
          <a:p>
            <a:endParaRPr lang="en-US" u="sng" dirty="0"/>
          </a:p>
          <a:p>
            <a:r>
              <a:rPr lang="en-US" u="sng" dirty="0"/>
              <a:t>End-Game Analysis</a:t>
            </a:r>
          </a:p>
          <a:p>
            <a:pPr>
              <a:buFont typeface="Wingdings" panose="05000000000000000000" pitchFamily="2" charset="2"/>
              <a:buChar char="v"/>
            </a:pPr>
            <a:r>
              <a:rPr lang="en-US" dirty="0"/>
              <a:t> Which F2P Had Best End Game?</a:t>
            </a:r>
          </a:p>
        </p:txBody>
      </p:sp>
      <p:sp>
        <p:nvSpPr>
          <p:cNvPr id="4" name="Slide Number Placeholder 3">
            <a:extLst>
              <a:ext uri="{FF2B5EF4-FFF2-40B4-BE49-F238E27FC236}">
                <a16:creationId xmlns:a16="http://schemas.microsoft.com/office/drawing/2014/main" id="{47CC8B3D-B457-48E6-8C59-67C806D793DE}"/>
              </a:ext>
            </a:extLst>
          </p:cNvPr>
          <p:cNvSpPr>
            <a:spLocks noGrp="1"/>
          </p:cNvSpPr>
          <p:nvPr>
            <p:ph type="sldNum" sz="quarter" idx="12"/>
          </p:nvPr>
        </p:nvSpPr>
        <p:spPr/>
        <p:txBody>
          <a:bodyPr/>
          <a:lstStyle/>
          <a:p>
            <a:fld id="{D57F1E4F-1CFF-5643-939E-02111984F565}" type="slidenum">
              <a:rPr lang="en-US" smtClean="0"/>
              <a:t>7</a:t>
            </a:fld>
            <a:endParaRPr lang="en-US" dirty="0"/>
          </a:p>
        </p:txBody>
      </p:sp>
      <p:pic>
        <p:nvPicPr>
          <p:cNvPr id="10" name="Picture 9">
            <a:extLst>
              <a:ext uri="{FF2B5EF4-FFF2-40B4-BE49-F238E27FC236}">
                <a16:creationId xmlns:a16="http://schemas.microsoft.com/office/drawing/2014/main" id="{A7C7E982-F3EB-41F8-B837-F181DE84263E}"/>
              </a:ext>
            </a:extLst>
          </p:cNvPr>
          <p:cNvPicPr>
            <a:picLocks noChangeAspect="1"/>
          </p:cNvPicPr>
          <p:nvPr/>
        </p:nvPicPr>
        <p:blipFill>
          <a:blip r:embed="rId3"/>
          <a:stretch>
            <a:fillRect/>
          </a:stretch>
        </p:blipFill>
        <p:spPr>
          <a:xfrm>
            <a:off x="6746089" y="2379251"/>
            <a:ext cx="3700314" cy="1450758"/>
          </a:xfrm>
          <a:prstGeom prst="rect">
            <a:avLst/>
          </a:prstGeom>
        </p:spPr>
      </p:pic>
    </p:spTree>
    <p:extLst>
      <p:ext uri="{BB962C8B-B14F-4D97-AF65-F5344CB8AC3E}">
        <p14:creationId xmlns:p14="http://schemas.microsoft.com/office/powerpoint/2010/main" val="1213986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F637-4BE3-47BB-8E36-15E26EFC46A9}"/>
              </a:ext>
            </a:extLst>
          </p:cNvPr>
          <p:cNvSpPr>
            <a:spLocks noGrp="1"/>
          </p:cNvSpPr>
          <p:nvPr>
            <p:ph type="title"/>
          </p:nvPr>
        </p:nvSpPr>
        <p:spPr/>
        <p:txBody>
          <a:bodyPr/>
          <a:lstStyle/>
          <a:p>
            <a:r>
              <a:rPr lang="en-US" dirty="0"/>
              <a:t>Results – Source/Sink Analysis</a:t>
            </a:r>
          </a:p>
        </p:txBody>
      </p:sp>
      <p:sp>
        <p:nvSpPr>
          <p:cNvPr id="3" name="Content Placeholder 2">
            <a:extLst>
              <a:ext uri="{FF2B5EF4-FFF2-40B4-BE49-F238E27FC236}">
                <a16:creationId xmlns:a16="http://schemas.microsoft.com/office/drawing/2014/main" id="{74D96359-4FC8-4A86-B3D0-6CE14ECBE573}"/>
              </a:ext>
            </a:extLst>
          </p:cNvPr>
          <p:cNvSpPr>
            <a:spLocks noGrp="1"/>
          </p:cNvSpPr>
          <p:nvPr>
            <p:ph idx="1"/>
          </p:nvPr>
        </p:nvSpPr>
        <p:spPr>
          <a:xfrm>
            <a:off x="1097280" y="2299824"/>
            <a:ext cx="4165185" cy="4023360"/>
          </a:xfrm>
        </p:spPr>
        <p:txBody>
          <a:bodyPr/>
          <a:lstStyle/>
          <a:p>
            <a:r>
              <a:rPr lang="en-US" u="sng" dirty="0"/>
              <a:t>Source/Sink Analysis</a:t>
            </a:r>
          </a:p>
          <a:p>
            <a:pPr>
              <a:buFont typeface="Wingdings" panose="05000000000000000000" pitchFamily="2" charset="2"/>
              <a:buChar char="v"/>
            </a:pPr>
            <a:r>
              <a:rPr lang="en-US" dirty="0"/>
              <a:t>Recommendation: 3-4 Unique Resource Loops</a:t>
            </a:r>
          </a:p>
          <a:p>
            <a:pPr marL="0" indent="0">
              <a:buNone/>
            </a:pPr>
            <a:endParaRPr lang="en-US" dirty="0"/>
          </a:p>
          <a:p>
            <a:pPr>
              <a:buFont typeface="Wingdings" panose="05000000000000000000" pitchFamily="2" charset="2"/>
              <a:buChar char="v"/>
            </a:pPr>
            <a:r>
              <a:rPr lang="en-US" dirty="0"/>
              <a:t>What is a Unique Resource Loop?</a:t>
            </a:r>
          </a:p>
          <a:p>
            <a:pPr marL="0" indent="0">
              <a:buNone/>
            </a:pPr>
            <a:endParaRPr lang="en-US" dirty="0"/>
          </a:p>
          <a:p>
            <a:pPr>
              <a:buFont typeface="Wingdings" panose="05000000000000000000" pitchFamily="2" charset="2"/>
              <a:buChar char="v"/>
            </a:pPr>
            <a:r>
              <a:rPr lang="en-US" dirty="0"/>
              <a:t>Multiple Loops = Higher Willingness to Pay</a:t>
            </a:r>
          </a:p>
          <a:p>
            <a:pPr>
              <a:buFont typeface="Wingdings" panose="05000000000000000000" pitchFamily="2" charset="2"/>
              <a:buChar char="v"/>
            </a:pPr>
            <a:endParaRPr lang="en-US" dirty="0"/>
          </a:p>
          <a:p>
            <a:endParaRPr lang="en-US" dirty="0"/>
          </a:p>
        </p:txBody>
      </p:sp>
      <p:sp>
        <p:nvSpPr>
          <p:cNvPr id="4" name="Slide Number Placeholder 3">
            <a:extLst>
              <a:ext uri="{FF2B5EF4-FFF2-40B4-BE49-F238E27FC236}">
                <a16:creationId xmlns:a16="http://schemas.microsoft.com/office/drawing/2014/main" id="{F5835AA2-E29D-40DF-A391-14ADEDDA7B5A}"/>
              </a:ext>
            </a:extLst>
          </p:cNvPr>
          <p:cNvSpPr>
            <a:spLocks noGrp="1"/>
          </p:cNvSpPr>
          <p:nvPr>
            <p:ph type="sldNum" sz="quarter" idx="12"/>
          </p:nvPr>
        </p:nvSpPr>
        <p:spPr/>
        <p:txBody>
          <a:bodyPr/>
          <a:lstStyle/>
          <a:p>
            <a:fld id="{D57F1E4F-1CFF-5643-939E-02111984F565}" type="slidenum">
              <a:rPr lang="en-US" smtClean="0"/>
              <a:t>8</a:t>
            </a:fld>
            <a:endParaRPr lang="en-US" dirty="0"/>
          </a:p>
        </p:txBody>
      </p:sp>
      <p:pic>
        <p:nvPicPr>
          <p:cNvPr id="6" name="Picture 5">
            <a:extLst>
              <a:ext uri="{FF2B5EF4-FFF2-40B4-BE49-F238E27FC236}">
                <a16:creationId xmlns:a16="http://schemas.microsoft.com/office/drawing/2014/main" id="{73D670C7-2D4B-4442-ADAA-71527ED06AD8}"/>
              </a:ext>
            </a:extLst>
          </p:cNvPr>
          <p:cNvPicPr>
            <a:picLocks noChangeAspect="1"/>
          </p:cNvPicPr>
          <p:nvPr/>
        </p:nvPicPr>
        <p:blipFill>
          <a:blip r:embed="rId3"/>
          <a:stretch>
            <a:fillRect/>
          </a:stretch>
        </p:blipFill>
        <p:spPr>
          <a:xfrm>
            <a:off x="6363477" y="2633847"/>
            <a:ext cx="4252852" cy="2700133"/>
          </a:xfrm>
          <a:prstGeom prst="rect">
            <a:avLst/>
          </a:prstGeom>
        </p:spPr>
      </p:pic>
    </p:spTree>
    <p:extLst>
      <p:ext uri="{BB962C8B-B14F-4D97-AF65-F5344CB8AC3E}">
        <p14:creationId xmlns:p14="http://schemas.microsoft.com/office/powerpoint/2010/main" val="61554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D1FF-36AE-44D7-87F5-A2E4500548B5}"/>
              </a:ext>
            </a:extLst>
          </p:cNvPr>
          <p:cNvSpPr>
            <a:spLocks noGrp="1"/>
          </p:cNvSpPr>
          <p:nvPr>
            <p:ph type="title"/>
          </p:nvPr>
        </p:nvSpPr>
        <p:spPr/>
        <p:txBody>
          <a:bodyPr/>
          <a:lstStyle/>
          <a:p>
            <a:r>
              <a:rPr lang="en-US" dirty="0"/>
              <a:t>Results – Source/Sink Gap Analysis</a:t>
            </a:r>
          </a:p>
        </p:txBody>
      </p:sp>
      <p:sp>
        <p:nvSpPr>
          <p:cNvPr id="4" name="Slide Number Placeholder 3">
            <a:extLst>
              <a:ext uri="{FF2B5EF4-FFF2-40B4-BE49-F238E27FC236}">
                <a16:creationId xmlns:a16="http://schemas.microsoft.com/office/drawing/2014/main" id="{8FD26DA5-35C8-4C6F-A37C-5F37C89EEE18}"/>
              </a:ext>
            </a:extLst>
          </p:cNvPr>
          <p:cNvSpPr>
            <a:spLocks noGrp="1"/>
          </p:cNvSpPr>
          <p:nvPr>
            <p:ph type="sldNum" sz="quarter" idx="12"/>
          </p:nvPr>
        </p:nvSpPr>
        <p:spPr/>
        <p:txBody>
          <a:bodyPr/>
          <a:lstStyle/>
          <a:p>
            <a:fld id="{D57F1E4F-1CFF-5643-939E-02111984F565}" type="slidenum">
              <a:rPr lang="en-US" smtClean="0"/>
              <a:t>9</a:t>
            </a:fld>
            <a:endParaRPr lang="en-US" dirty="0"/>
          </a:p>
        </p:txBody>
      </p:sp>
      <p:pic>
        <p:nvPicPr>
          <p:cNvPr id="9" name="Picture 8">
            <a:extLst>
              <a:ext uri="{FF2B5EF4-FFF2-40B4-BE49-F238E27FC236}">
                <a16:creationId xmlns:a16="http://schemas.microsoft.com/office/drawing/2014/main" id="{DE01509B-85CD-4B83-B9EB-CBEEADCE0E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2841" y="2558845"/>
            <a:ext cx="2895600" cy="1740535"/>
          </a:xfrm>
          <a:prstGeom prst="rect">
            <a:avLst/>
          </a:prstGeom>
          <a:noFill/>
        </p:spPr>
      </p:pic>
      <p:pic>
        <p:nvPicPr>
          <p:cNvPr id="10" name="Picture 9">
            <a:extLst>
              <a:ext uri="{FF2B5EF4-FFF2-40B4-BE49-F238E27FC236}">
                <a16:creationId xmlns:a16="http://schemas.microsoft.com/office/drawing/2014/main" id="{2B846239-79A9-4AAB-B536-2CC4D456787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0080" y="2558845"/>
            <a:ext cx="2895600" cy="1740310"/>
          </a:xfrm>
          <a:prstGeom prst="rect">
            <a:avLst/>
          </a:prstGeom>
          <a:noFill/>
        </p:spPr>
      </p:pic>
      <p:sp>
        <p:nvSpPr>
          <p:cNvPr id="14" name="Content Placeholder 2">
            <a:extLst>
              <a:ext uri="{FF2B5EF4-FFF2-40B4-BE49-F238E27FC236}">
                <a16:creationId xmlns:a16="http://schemas.microsoft.com/office/drawing/2014/main" id="{2B198DD3-6068-4B4D-89EF-DF2DA5340BE0}"/>
              </a:ext>
            </a:extLst>
          </p:cNvPr>
          <p:cNvSpPr>
            <a:spLocks noGrp="1"/>
          </p:cNvSpPr>
          <p:nvPr>
            <p:ph idx="1"/>
          </p:nvPr>
        </p:nvSpPr>
        <p:spPr>
          <a:xfrm>
            <a:off x="4802841" y="4559717"/>
            <a:ext cx="2895600" cy="4023360"/>
          </a:xfrm>
        </p:spPr>
        <p:txBody>
          <a:bodyPr>
            <a:normAutofit/>
          </a:bodyPr>
          <a:lstStyle/>
          <a:p>
            <a:pPr marL="0" indent="0" algn="ctr">
              <a:buNone/>
            </a:pPr>
            <a:r>
              <a:rPr lang="en-US" dirty="0"/>
              <a:t>2. Multiplicative Difference Between Source and Sink Graphed Against Progression </a:t>
            </a:r>
          </a:p>
        </p:txBody>
      </p:sp>
      <p:sp>
        <p:nvSpPr>
          <p:cNvPr id="16" name="Content Placeholder 2">
            <a:extLst>
              <a:ext uri="{FF2B5EF4-FFF2-40B4-BE49-F238E27FC236}">
                <a16:creationId xmlns:a16="http://schemas.microsoft.com/office/drawing/2014/main" id="{26AAE313-405B-4C13-A78A-CC59F3C288B9}"/>
              </a:ext>
            </a:extLst>
          </p:cNvPr>
          <p:cNvSpPr txBox="1">
            <a:spLocks/>
          </p:cNvSpPr>
          <p:nvPr/>
        </p:nvSpPr>
        <p:spPr>
          <a:xfrm>
            <a:off x="8254545" y="4559717"/>
            <a:ext cx="28956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dirty="0"/>
              <a:t>3. Growth of Source Graphed Against Progression</a:t>
            </a:r>
          </a:p>
        </p:txBody>
      </p:sp>
      <p:pic>
        <p:nvPicPr>
          <p:cNvPr id="3" name="Picture 2">
            <a:extLst>
              <a:ext uri="{FF2B5EF4-FFF2-40B4-BE49-F238E27FC236}">
                <a16:creationId xmlns:a16="http://schemas.microsoft.com/office/drawing/2014/main" id="{B26BD609-55C1-45BB-B69F-19A5011428B5}"/>
              </a:ext>
            </a:extLst>
          </p:cNvPr>
          <p:cNvPicPr>
            <a:picLocks noChangeAspect="1"/>
          </p:cNvPicPr>
          <p:nvPr/>
        </p:nvPicPr>
        <p:blipFill>
          <a:blip r:embed="rId5"/>
          <a:stretch>
            <a:fillRect/>
          </a:stretch>
        </p:blipFill>
        <p:spPr>
          <a:xfrm>
            <a:off x="1199344" y="2558845"/>
            <a:ext cx="3041858" cy="1761494"/>
          </a:xfrm>
          <a:prstGeom prst="rect">
            <a:avLst/>
          </a:prstGeom>
        </p:spPr>
      </p:pic>
      <p:sp>
        <p:nvSpPr>
          <p:cNvPr id="13" name="Content Placeholder 2">
            <a:extLst>
              <a:ext uri="{FF2B5EF4-FFF2-40B4-BE49-F238E27FC236}">
                <a16:creationId xmlns:a16="http://schemas.microsoft.com/office/drawing/2014/main" id="{E13F66BD-2421-4E2F-846D-DDA47B064B1B}"/>
              </a:ext>
            </a:extLst>
          </p:cNvPr>
          <p:cNvSpPr txBox="1">
            <a:spLocks/>
          </p:cNvSpPr>
          <p:nvPr/>
        </p:nvSpPr>
        <p:spPr>
          <a:xfrm>
            <a:off x="1272473" y="4559717"/>
            <a:ext cx="28956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dirty="0"/>
              <a:t>1. Immediate Gap in Source/Sink</a:t>
            </a:r>
          </a:p>
        </p:txBody>
      </p:sp>
    </p:spTree>
    <p:extLst>
      <p:ext uri="{BB962C8B-B14F-4D97-AF65-F5344CB8AC3E}">
        <p14:creationId xmlns:p14="http://schemas.microsoft.com/office/powerpoint/2010/main" val="307177215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875</TotalTime>
  <Words>2917</Words>
  <Application>Microsoft Office PowerPoint</Application>
  <PresentationFormat>Widescreen</PresentationFormat>
  <Paragraphs>359</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Calibri Light</vt:lpstr>
      <vt:lpstr>Wingdings</vt:lpstr>
      <vt:lpstr>Retrospect</vt:lpstr>
      <vt:lpstr>Optimizing a F2P Game Economy</vt:lpstr>
      <vt:lpstr>Introduction</vt:lpstr>
      <vt:lpstr>Table of Contents</vt:lpstr>
      <vt:lpstr>Background and Related Work</vt:lpstr>
      <vt:lpstr>Research Methodology</vt:lpstr>
      <vt:lpstr>Example - Game Tracking Logs</vt:lpstr>
      <vt:lpstr>Results</vt:lpstr>
      <vt:lpstr>Results – Source/Sink Analysis</vt:lpstr>
      <vt:lpstr>Results – Source/Sink Gap Analysis</vt:lpstr>
      <vt:lpstr>Results – End Game Analysis</vt:lpstr>
      <vt:lpstr>Example – Good End Game</vt:lpstr>
      <vt:lpstr>Analysis</vt:lpstr>
      <vt:lpstr>Impact</vt:lpstr>
      <vt:lpstr>Conclusions</vt:lpstr>
      <vt:lpstr>Future Work and Lessons Learnt</vt:lpstr>
      <vt:lpstr>Questions?</vt:lpstr>
      <vt:lpstr>References</vt:lpstr>
      <vt:lpstr>Appendix</vt:lpstr>
      <vt:lpstr>Appendix</vt:lpstr>
      <vt:lpstr>Appendix</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dc:title>
  <dc:creator>Haitian Yu</dc:creator>
  <cp:lastModifiedBy>Haitian Yu</cp:lastModifiedBy>
  <cp:revision>14</cp:revision>
  <dcterms:created xsi:type="dcterms:W3CDTF">2018-04-11T20:30:18Z</dcterms:created>
  <dcterms:modified xsi:type="dcterms:W3CDTF">2018-04-12T18:58:00Z</dcterms:modified>
</cp:coreProperties>
</file>